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57" r:id="rId3"/>
    <p:sldId id="258" r:id="rId4"/>
    <p:sldId id="270" r:id="rId5"/>
    <p:sldId id="259" r:id="rId6"/>
    <p:sldId id="276" r:id="rId7"/>
    <p:sldId id="275" r:id="rId8"/>
    <p:sldId id="274" r:id="rId9"/>
    <p:sldId id="271" r:id="rId10"/>
    <p:sldId id="273" r:id="rId11"/>
    <p:sldId id="278" r:id="rId12"/>
    <p:sldId id="277" r:id="rId13"/>
    <p:sldId id="261" r:id="rId14"/>
    <p:sldId id="279" r:id="rId15"/>
    <p:sldId id="280" r:id="rId16"/>
    <p:sldId id="264" r:id="rId17"/>
    <p:sldId id="265" r:id="rId18"/>
    <p:sldId id="266" r:id="rId19"/>
    <p:sldId id="267" r:id="rId20"/>
    <p:sldId id="269" r:id="rId21"/>
    <p:sldId id="281" r:id="rId2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57" autoAdjust="0"/>
    <p:restoredTop sz="96236" autoAdjust="0"/>
  </p:normalViewPr>
  <p:slideViewPr>
    <p:cSldViewPr snapToGrid="0" snapToObjects="1">
      <p:cViewPr varScale="1">
        <p:scale>
          <a:sx n="91" d="100"/>
          <a:sy n="91" d="100"/>
        </p:scale>
        <p:origin x="56" y="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16283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dirty="0"/>
          </a:p>
        </p:txBody>
      </p:sp>
    </p:spTree>
    <p:extLst>
      <p:ext uri="{BB962C8B-B14F-4D97-AF65-F5344CB8AC3E}">
        <p14:creationId xmlns:p14="http://schemas.microsoft.com/office/powerpoint/2010/main" val="25361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dirty="0"/>
          </a:p>
        </p:txBody>
      </p:sp>
    </p:spTree>
    <p:extLst>
      <p:ext uri="{BB962C8B-B14F-4D97-AF65-F5344CB8AC3E}">
        <p14:creationId xmlns:p14="http://schemas.microsoft.com/office/powerpoint/2010/main" val="4798820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dirty="0"/>
          </a:p>
        </p:txBody>
      </p:sp>
    </p:spTree>
    <p:extLst>
      <p:ext uri="{BB962C8B-B14F-4D97-AF65-F5344CB8AC3E}">
        <p14:creationId xmlns:p14="http://schemas.microsoft.com/office/powerpoint/2010/main" val="3304854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dirty="0"/>
          </a:p>
        </p:txBody>
      </p:sp>
    </p:spTree>
    <p:extLst>
      <p:ext uri="{BB962C8B-B14F-4D97-AF65-F5344CB8AC3E}">
        <p14:creationId xmlns:p14="http://schemas.microsoft.com/office/powerpoint/2010/main" val="2614161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dirty="0"/>
          </a:p>
        </p:txBody>
      </p:sp>
    </p:spTree>
    <p:extLst>
      <p:ext uri="{BB962C8B-B14F-4D97-AF65-F5344CB8AC3E}">
        <p14:creationId xmlns:p14="http://schemas.microsoft.com/office/powerpoint/2010/main" val="3726009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dirty="0"/>
          </a:p>
        </p:txBody>
      </p:sp>
    </p:spTree>
    <p:extLst>
      <p:ext uri="{BB962C8B-B14F-4D97-AF65-F5344CB8AC3E}">
        <p14:creationId xmlns:p14="http://schemas.microsoft.com/office/powerpoint/2010/main" val="902331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dirty="0"/>
          </a:p>
        </p:txBody>
      </p:sp>
    </p:spTree>
    <p:extLst>
      <p:ext uri="{BB962C8B-B14F-4D97-AF65-F5344CB8AC3E}">
        <p14:creationId xmlns:p14="http://schemas.microsoft.com/office/powerpoint/2010/main" val="21337666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dirty="0"/>
          </a:p>
        </p:txBody>
      </p:sp>
    </p:spTree>
    <p:extLst>
      <p:ext uri="{BB962C8B-B14F-4D97-AF65-F5344CB8AC3E}">
        <p14:creationId xmlns:p14="http://schemas.microsoft.com/office/powerpoint/2010/main" val="2884519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dirty="0"/>
          </a:p>
        </p:txBody>
      </p:sp>
    </p:spTree>
    <p:extLst>
      <p:ext uri="{BB962C8B-B14F-4D97-AF65-F5344CB8AC3E}">
        <p14:creationId xmlns:p14="http://schemas.microsoft.com/office/powerpoint/2010/main" val="2824842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dirty="0"/>
          </a:p>
        </p:txBody>
      </p:sp>
    </p:spTree>
    <p:extLst>
      <p:ext uri="{BB962C8B-B14F-4D97-AF65-F5344CB8AC3E}">
        <p14:creationId xmlns:p14="http://schemas.microsoft.com/office/powerpoint/2010/main" val="15888242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dirty="0"/>
          </a:p>
        </p:txBody>
      </p:sp>
    </p:spTree>
    <p:extLst>
      <p:ext uri="{BB962C8B-B14F-4D97-AF65-F5344CB8AC3E}">
        <p14:creationId xmlns:p14="http://schemas.microsoft.com/office/powerpoint/2010/main" val="283880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txBody>
          <a:bodyPr/>
          <a:lstStyle/>
          <a:p>
            <a:endParaRPr lang="en-GB" dirty="0"/>
          </a:p>
        </p:txBody>
      </p:sp>
      <p:sp>
        <p:nvSpPr>
          <p:cNvPr id="3" name="Shape 1"/>
          <p:cNvSpPr/>
          <p:nvPr/>
        </p:nvSpPr>
        <p:spPr>
          <a:xfrm>
            <a:off x="0" y="0"/>
            <a:ext cx="14630400" cy="8229600"/>
          </a:xfrm>
          <a:prstGeom prst="rect">
            <a:avLst/>
          </a:prstGeom>
          <a:solidFill>
            <a:srgbClr val="F3F3F7"/>
          </a:solidFill>
          <a:ln/>
        </p:spPr>
        <p:txBody>
          <a:bodyPr/>
          <a:lstStyle/>
          <a:p>
            <a:endParaRPr lang="en-GB" dirty="0"/>
          </a:p>
        </p:txBody>
      </p:sp>
      <p:sp>
        <p:nvSpPr>
          <p:cNvPr id="5" name="Text 2"/>
          <p:cNvSpPr/>
          <p:nvPr/>
        </p:nvSpPr>
        <p:spPr>
          <a:xfrm>
            <a:off x="6904911" y="796052"/>
            <a:ext cx="7164705" cy="2474238"/>
          </a:xfrm>
          <a:prstGeom prst="rect">
            <a:avLst/>
          </a:prstGeom>
          <a:noFill/>
          <a:ln/>
        </p:spPr>
        <p:txBody>
          <a:bodyPr wrap="square" rtlCol="0" anchor="t"/>
          <a:lstStyle/>
          <a:p>
            <a:pPr marL="0" indent="0" algn="ctr">
              <a:lnSpc>
                <a:spcPts val="6494"/>
              </a:lnSpc>
              <a:buNone/>
            </a:pPr>
            <a:r>
              <a:rPr lang="en-US" sz="5195" b="1" dirty="0">
                <a:solidFill>
                  <a:srgbClr val="101014"/>
                </a:solidFill>
                <a:latin typeface="Playfair Display" pitchFamily="34" charset="0"/>
                <a:ea typeface="Playfair Display" pitchFamily="34" charset="-122"/>
                <a:cs typeface="Playfair Display" pitchFamily="34" charset="-120"/>
              </a:rPr>
              <a:t>Makine Öğrenmesi ile Uçuş Rötar Tahmini</a:t>
            </a:r>
            <a:endParaRPr lang="en-US" sz="5195" dirty="0"/>
          </a:p>
        </p:txBody>
      </p:sp>
      <p:sp>
        <p:nvSpPr>
          <p:cNvPr id="6" name="Text 3"/>
          <p:cNvSpPr/>
          <p:nvPr/>
        </p:nvSpPr>
        <p:spPr>
          <a:xfrm>
            <a:off x="6476048" y="4959310"/>
            <a:ext cx="7164705" cy="422315"/>
          </a:xfrm>
          <a:prstGeom prst="rect">
            <a:avLst/>
          </a:prstGeom>
          <a:noFill/>
          <a:ln/>
        </p:spPr>
        <p:txBody>
          <a:bodyPr wrap="none" rtlCol="0" anchor="t"/>
          <a:lstStyle/>
          <a:p>
            <a:pPr marL="0" indent="0">
              <a:lnSpc>
                <a:spcPts val="3325"/>
              </a:lnSpc>
              <a:buNone/>
            </a:pPr>
            <a:endParaRPr lang="en-US" sz="2078" dirty="0"/>
          </a:p>
        </p:txBody>
      </p:sp>
      <p:sp>
        <p:nvSpPr>
          <p:cNvPr id="7" name="Shape 4"/>
          <p:cNvSpPr/>
          <p:nvPr/>
        </p:nvSpPr>
        <p:spPr>
          <a:xfrm>
            <a:off x="6476048" y="5698212"/>
            <a:ext cx="422196" cy="422196"/>
          </a:xfrm>
          <a:prstGeom prst="roundRect">
            <a:avLst>
              <a:gd name="adj" fmla="val 21656021"/>
            </a:avLst>
          </a:prstGeom>
          <a:noFill/>
          <a:ln w="7620">
            <a:solidFill>
              <a:srgbClr val="FFFFFF"/>
            </a:solidFill>
            <a:prstDash val="solid"/>
          </a:ln>
        </p:spPr>
        <p:txBody>
          <a:bodyPr/>
          <a:lstStyle/>
          <a:p>
            <a:endParaRPr lang="en-GB" dirty="0"/>
          </a:p>
        </p:txBody>
      </p:sp>
      <p:sp>
        <p:nvSpPr>
          <p:cNvPr id="9" name="Text 5"/>
          <p:cNvSpPr/>
          <p:nvPr/>
        </p:nvSpPr>
        <p:spPr>
          <a:xfrm>
            <a:off x="6904911" y="5308997"/>
            <a:ext cx="5398452" cy="1447791"/>
          </a:xfrm>
          <a:prstGeom prst="rect">
            <a:avLst/>
          </a:prstGeom>
          <a:noFill/>
          <a:ln/>
        </p:spPr>
        <p:txBody>
          <a:bodyPr wrap="none" rtlCol="0" anchor="t"/>
          <a:lstStyle/>
          <a:p>
            <a:pPr marL="0" indent="0" algn="l">
              <a:lnSpc>
                <a:spcPts val="3637"/>
              </a:lnSpc>
              <a:buNone/>
            </a:pPr>
            <a:r>
              <a:rPr lang="en-US" sz="2598" b="1" dirty="0">
                <a:solidFill>
                  <a:srgbClr val="39393C"/>
                </a:solidFill>
                <a:latin typeface="Open Sans" pitchFamily="34" charset="0"/>
                <a:ea typeface="Open Sans" pitchFamily="34" charset="-122"/>
                <a:cs typeface="Open Sans" pitchFamily="34" charset="-120"/>
              </a:rPr>
              <a:t>Burak Gün</a:t>
            </a:r>
            <a:endParaRPr lang="tr-TR" sz="2598" b="1" dirty="0">
              <a:solidFill>
                <a:srgbClr val="39393C"/>
              </a:solidFill>
              <a:latin typeface="Open Sans" pitchFamily="34" charset="0"/>
              <a:ea typeface="Open Sans" pitchFamily="34" charset="-122"/>
              <a:cs typeface="Open Sans" pitchFamily="34" charset="-120"/>
            </a:endParaRPr>
          </a:p>
          <a:p>
            <a:pPr marL="0" indent="0" algn="l">
              <a:lnSpc>
                <a:spcPts val="3637"/>
              </a:lnSpc>
              <a:buNone/>
            </a:pPr>
            <a:r>
              <a:rPr lang="tr-TR" sz="2598" b="1" dirty="0">
                <a:solidFill>
                  <a:srgbClr val="39393C"/>
                </a:solidFill>
                <a:ea typeface="Open Sans" pitchFamily="34" charset="-122"/>
              </a:rPr>
              <a:t>Y225012002</a:t>
            </a:r>
          </a:p>
          <a:p>
            <a:pPr marL="0" indent="0" algn="l">
              <a:lnSpc>
                <a:spcPts val="3637"/>
              </a:lnSpc>
              <a:buNone/>
            </a:pPr>
            <a:r>
              <a:rPr lang="tr-TR" sz="2598" b="1" dirty="0">
                <a:solidFill>
                  <a:srgbClr val="39393C"/>
                </a:solidFill>
                <a:ea typeface="Open Sans" pitchFamily="34" charset="-122"/>
              </a:rPr>
              <a:t>burak.gun1@ogr.sakarya.edu.tr</a:t>
            </a:r>
          </a:p>
          <a:p>
            <a:pPr marL="0" indent="0" algn="l">
              <a:lnSpc>
                <a:spcPts val="3637"/>
              </a:lnSpc>
              <a:buNone/>
            </a:pPr>
            <a:endParaRPr lang="en-US" sz="2598" dirty="0"/>
          </a:p>
        </p:txBody>
      </p:sp>
      <p:pic>
        <p:nvPicPr>
          <p:cNvPr id="12" name="Resim 11" descr="cadde, monokrom, tek renkli, dış mekan, siyah beyaz içeren bir resim">
            <a:extLst>
              <a:ext uri="{FF2B5EF4-FFF2-40B4-BE49-F238E27FC236}">
                <a16:creationId xmlns:a16="http://schemas.microsoft.com/office/drawing/2014/main" id="{56C4208E-8E0E-C2FD-08A8-0CF610803CBF}"/>
              </a:ext>
            </a:extLst>
          </p:cNvPr>
          <p:cNvPicPr>
            <a:picLocks noChangeAspect="1"/>
          </p:cNvPicPr>
          <p:nvPr/>
        </p:nvPicPr>
        <p:blipFill>
          <a:blip r:embed="rId3"/>
          <a:stretch>
            <a:fillRect/>
          </a:stretch>
        </p:blipFill>
        <p:spPr>
          <a:xfrm>
            <a:off x="0" y="0"/>
            <a:ext cx="6344128"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2"/>
          <p:cNvSpPr/>
          <p:nvPr/>
        </p:nvSpPr>
        <p:spPr>
          <a:xfrm>
            <a:off x="826770" y="286467"/>
            <a:ext cx="5913120" cy="824746"/>
          </a:xfrm>
          <a:prstGeom prst="rect">
            <a:avLst/>
          </a:prstGeom>
          <a:noFill/>
          <a:ln/>
        </p:spPr>
        <p:txBody>
          <a:bodyPr wrap="none" rtlCol="0" anchor="t"/>
          <a:lstStyle/>
          <a:p>
            <a:pPr marL="0" indent="0">
              <a:lnSpc>
                <a:spcPts val="6494"/>
              </a:lnSpc>
              <a:buNone/>
            </a:pPr>
            <a:r>
              <a:rPr lang="en-US" sz="5195" b="1" dirty="0">
                <a:solidFill>
                  <a:srgbClr val="101014"/>
                </a:solidFill>
                <a:latin typeface="Playfair Display" pitchFamily="34" charset="0"/>
                <a:ea typeface="Playfair Display" pitchFamily="34" charset="-122"/>
                <a:cs typeface="Playfair Display" pitchFamily="34" charset="-120"/>
              </a:rPr>
              <a:t>Veri Görselleştirme</a:t>
            </a:r>
            <a:r>
              <a:rPr lang="tr-TR" sz="5195" b="1" dirty="0">
                <a:solidFill>
                  <a:srgbClr val="101014"/>
                </a:solidFill>
                <a:latin typeface="Playfair Display" pitchFamily="34" charset="0"/>
                <a:ea typeface="Playfair Display" pitchFamily="34" charset="-122"/>
                <a:cs typeface="Playfair Display" pitchFamily="34" charset="-120"/>
              </a:rPr>
              <a:t> </a:t>
            </a:r>
          </a:p>
          <a:p>
            <a:pPr marL="0" indent="0">
              <a:lnSpc>
                <a:spcPts val="6494"/>
              </a:lnSpc>
              <a:buNone/>
            </a:pPr>
            <a:r>
              <a:rPr lang="tr-TR" sz="3600" b="1" dirty="0">
                <a:solidFill>
                  <a:srgbClr val="101014"/>
                </a:solidFill>
                <a:latin typeface="Playfair Display" pitchFamily="34" charset="0"/>
                <a:ea typeface="Playfair Display" pitchFamily="34" charset="-122"/>
                <a:cs typeface="Playfair Display" pitchFamily="34" charset="-120"/>
              </a:rPr>
              <a:t>- Şirket Bazında Rötar Süreleri-</a:t>
            </a:r>
            <a:endParaRPr lang="en-US" sz="3600" dirty="0"/>
          </a:p>
        </p:txBody>
      </p:sp>
      <p:sp>
        <p:nvSpPr>
          <p:cNvPr id="10" name="Text 7"/>
          <p:cNvSpPr/>
          <p:nvPr/>
        </p:nvSpPr>
        <p:spPr>
          <a:xfrm>
            <a:off x="6739890" y="4417100"/>
            <a:ext cx="3810000" cy="412313"/>
          </a:xfrm>
          <a:prstGeom prst="rect">
            <a:avLst/>
          </a:prstGeom>
          <a:noFill/>
          <a:ln/>
        </p:spPr>
        <p:txBody>
          <a:bodyPr wrap="none" rtlCol="0" anchor="t"/>
          <a:lstStyle/>
          <a:p>
            <a:pPr marL="0" indent="0">
              <a:lnSpc>
                <a:spcPts val="3247"/>
              </a:lnSpc>
              <a:buNone/>
            </a:pPr>
            <a:endParaRPr lang="en-US" sz="2598" dirty="0"/>
          </a:p>
        </p:txBody>
      </p:sp>
      <p:sp>
        <p:nvSpPr>
          <p:cNvPr id="11" name="Text 8"/>
          <p:cNvSpPr/>
          <p:nvPr/>
        </p:nvSpPr>
        <p:spPr>
          <a:xfrm>
            <a:off x="6739890" y="4987766"/>
            <a:ext cx="6637020" cy="844629"/>
          </a:xfrm>
          <a:prstGeom prst="rect">
            <a:avLst/>
          </a:prstGeom>
          <a:noFill/>
          <a:ln/>
        </p:spPr>
        <p:txBody>
          <a:bodyPr wrap="square" rtlCol="0" anchor="t"/>
          <a:lstStyle/>
          <a:p>
            <a:pPr marL="0" indent="0">
              <a:lnSpc>
                <a:spcPts val="3325"/>
              </a:lnSpc>
              <a:buNone/>
            </a:pPr>
            <a:endParaRPr lang="en-US" sz="2078" dirty="0"/>
          </a:p>
        </p:txBody>
      </p:sp>
      <p:pic>
        <p:nvPicPr>
          <p:cNvPr id="6" name="Resim 5"/>
          <p:cNvPicPr>
            <a:picLocks noChangeAspect="1"/>
          </p:cNvPicPr>
          <p:nvPr/>
        </p:nvPicPr>
        <p:blipFill rotWithShape="1">
          <a:blip r:embed="rId3">
            <a:extLst>
              <a:ext uri="{28A0092B-C50C-407E-A947-70E740481C1C}">
                <a14:useLocalDpi xmlns:a14="http://schemas.microsoft.com/office/drawing/2010/main" val="0"/>
              </a:ext>
            </a:extLst>
          </a:blip>
          <a:srcRect l="6746" t="4909" r="7451"/>
          <a:stretch/>
        </p:blipFill>
        <p:spPr>
          <a:xfrm>
            <a:off x="279400" y="2184638"/>
            <a:ext cx="8877300" cy="5289550"/>
          </a:xfrm>
          <a:prstGeom prst="rect">
            <a:avLst/>
          </a:prstGeom>
        </p:spPr>
      </p:pic>
      <p:pic>
        <p:nvPicPr>
          <p:cNvPr id="8" name="Resim 7"/>
          <p:cNvPicPr>
            <a:picLocks noChangeAspect="1"/>
          </p:cNvPicPr>
          <p:nvPr/>
        </p:nvPicPr>
        <p:blipFill>
          <a:blip r:embed="rId4"/>
          <a:stretch>
            <a:fillRect/>
          </a:stretch>
        </p:blipFill>
        <p:spPr>
          <a:xfrm>
            <a:off x="9537700" y="2511793"/>
            <a:ext cx="4071620" cy="4406900"/>
          </a:xfrm>
          <a:prstGeom prst="rect">
            <a:avLst/>
          </a:prstGeom>
        </p:spPr>
      </p:pic>
    </p:spTree>
    <p:extLst>
      <p:ext uri="{BB962C8B-B14F-4D97-AF65-F5344CB8AC3E}">
        <p14:creationId xmlns:p14="http://schemas.microsoft.com/office/powerpoint/2010/main" val="3016770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2"/>
          <p:cNvSpPr/>
          <p:nvPr/>
        </p:nvSpPr>
        <p:spPr>
          <a:xfrm>
            <a:off x="826770" y="286467"/>
            <a:ext cx="5913120" cy="824746"/>
          </a:xfrm>
          <a:prstGeom prst="rect">
            <a:avLst/>
          </a:prstGeom>
          <a:noFill/>
          <a:ln/>
        </p:spPr>
        <p:txBody>
          <a:bodyPr wrap="none" rtlCol="0" anchor="t"/>
          <a:lstStyle/>
          <a:p>
            <a:pPr marL="0" indent="0">
              <a:lnSpc>
                <a:spcPts val="6494"/>
              </a:lnSpc>
              <a:buNone/>
            </a:pPr>
            <a:r>
              <a:rPr lang="en-US" sz="5195" b="1" dirty="0">
                <a:solidFill>
                  <a:srgbClr val="101014"/>
                </a:solidFill>
                <a:latin typeface="Playfair Display" pitchFamily="34" charset="0"/>
                <a:ea typeface="Playfair Display" pitchFamily="34" charset="-122"/>
                <a:cs typeface="Playfair Display" pitchFamily="34" charset="-120"/>
              </a:rPr>
              <a:t>Veri Görselleştirme</a:t>
            </a:r>
            <a:r>
              <a:rPr lang="tr-TR" sz="5195" b="1" dirty="0">
                <a:solidFill>
                  <a:srgbClr val="101014"/>
                </a:solidFill>
                <a:latin typeface="Playfair Display" pitchFamily="34" charset="0"/>
                <a:ea typeface="Playfair Display" pitchFamily="34" charset="-122"/>
                <a:cs typeface="Playfair Display" pitchFamily="34" charset="-120"/>
              </a:rPr>
              <a:t> </a:t>
            </a:r>
          </a:p>
          <a:p>
            <a:pPr marL="0" indent="0">
              <a:lnSpc>
                <a:spcPts val="6494"/>
              </a:lnSpc>
              <a:buNone/>
            </a:pPr>
            <a:r>
              <a:rPr lang="tr-TR" sz="3600" b="1" dirty="0">
                <a:solidFill>
                  <a:srgbClr val="101014"/>
                </a:solidFill>
                <a:latin typeface="Playfair Display" pitchFamily="34" charset="0"/>
                <a:ea typeface="Playfair Display" pitchFamily="34" charset="-122"/>
                <a:cs typeface="Playfair Display" pitchFamily="34" charset="-120"/>
              </a:rPr>
              <a:t>- Bağımsız Değişkenlerin Rötar Süresine Etkisi-</a:t>
            </a:r>
            <a:endParaRPr lang="en-US" sz="3600" dirty="0"/>
          </a:p>
        </p:txBody>
      </p:sp>
      <p:sp>
        <p:nvSpPr>
          <p:cNvPr id="10" name="Text 7"/>
          <p:cNvSpPr/>
          <p:nvPr/>
        </p:nvSpPr>
        <p:spPr>
          <a:xfrm>
            <a:off x="6739890" y="4417100"/>
            <a:ext cx="3810000" cy="412313"/>
          </a:xfrm>
          <a:prstGeom prst="rect">
            <a:avLst/>
          </a:prstGeom>
          <a:noFill/>
          <a:ln/>
        </p:spPr>
        <p:txBody>
          <a:bodyPr wrap="none" rtlCol="0" anchor="t"/>
          <a:lstStyle/>
          <a:p>
            <a:pPr marL="0" indent="0">
              <a:lnSpc>
                <a:spcPts val="3247"/>
              </a:lnSpc>
              <a:buNone/>
            </a:pPr>
            <a:endParaRPr lang="en-US" sz="2598" dirty="0"/>
          </a:p>
        </p:txBody>
      </p:sp>
      <p:sp>
        <p:nvSpPr>
          <p:cNvPr id="11" name="Text 8"/>
          <p:cNvSpPr/>
          <p:nvPr/>
        </p:nvSpPr>
        <p:spPr>
          <a:xfrm>
            <a:off x="6739890" y="4987766"/>
            <a:ext cx="6637020" cy="844629"/>
          </a:xfrm>
          <a:prstGeom prst="rect">
            <a:avLst/>
          </a:prstGeom>
          <a:noFill/>
          <a:ln/>
        </p:spPr>
        <p:txBody>
          <a:bodyPr wrap="square" rtlCol="0" anchor="t"/>
          <a:lstStyle/>
          <a:p>
            <a:pPr marL="0" indent="0">
              <a:lnSpc>
                <a:spcPts val="3325"/>
              </a:lnSpc>
              <a:buNone/>
            </a:pPr>
            <a:endParaRPr lang="en-US" sz="2078" dirty="0"/>
          </a:p>
        </p:txBody>
      </p:sp>
      <p:pic>
        <p:nvPicPr>
          <p:cNvPr id="3" name="Resim 2" descr="metin, ekran görüntüsü, çizgi, öykü gelişim çizgisi; kumpas; grafiğini çıkarma içeren bir resim&#10;&#10;Açıklama otomatik olarak oluşturuldu">
            <a:extLst>
              <a:ext uri="{FF2B5EF4-FFF2-40B4-BE49-F238E27FC236}">
                <a16:creationId xmlns:a16="http://schemas.microsoft.com/office/drawing/2014/main" id="{7C03E661-3B93-1D25-CD9A-CB487149EE9B}"/>
              </a:ext>
            </a:extLst>
          </p:cNvPr>
          <p:cNvPicPr>
            <a:picLocks noChangeAspect="1"/>
          </p:cNvPicPr>
          <p:nvPr/>
        </p:nvPicPr>
        <p:blipFill rotWithShape="1">
          <a:blip r:embed="rId3"/>
          <a:srcRect t="8320" r="48445" b="46742"/>
          <a:stretch/>
        </p:blipFill>
        <p:spPr>
          <a:xfrm>
            <a:off x="9137286" y="5592278"/>
            <a:ext cx="5387941" cy="2637322"/>
          </a:xfrm>
          <a:prstGeom prst="rect">
            <a:avLst/>
          </a:prstGeom>
        </p:spPr>
      </p:pic>
      <p:pic>
        <p:nvPicPr>
          <p:cNvPr id="2" name="Resim 1" descr="metin, yazı tipi, ekran görüntüsü, sayı, numara içeren bir resim&#10;&#10;Açıklama otomatik olarak oluşturuldu">
            <a:extLst>
              <a:ext uri="{FF2B5EF4-FFF2-40B4-BE49-F238E27FC236}">
                <a16:creationId xmlns:a16="http://schemas.microsoft.com/office/drawing/2014/main" id="{111E7355-45B4-13A9-64BB-A6C53B9E6101}"/>
              </a:ext>
            </a:extLst>
          </p:cNvPr>
          <p:cNvPicPr>
            <a:picLocks noChangeAspect="1"/>
          </p:cNvPicPr>
          <p:nvPr/>
        </p:nvPicPr>
        <p:blipFill rotWithShape="1">
          <a:blip r:embed="rId4"/>
          <a:srcRect t="14298"/>
          <a:stretch/>
        </p:blipFill>
        <p:spPr>
          <a:xfrm>
            <a:off x="5542343" y="3862844"/>
            <a:ext cx="3655888" cy="1715433"/>
          </a:xfrm>
          <a:prstGeom prst="rect">
            <a:avLst/>
          </a:prstGeom>
        </p:spPr>
      </p:pic>
      <p:pic>
        <p:nvPicPr>
          <p:cNvPr id="4" name="Resim 3" descr="metin, ekran görüntüsü, çizgi, öykü gelişim çizgisi; kumpas; grafiğini çıkarma içeren bir resim&#10;&#10;Açıklama otomatik olarak oluşturuldu">
            <a:extLst>
              <a:ext uri="{FF2B5EF4-FFF2-40B4-BE49-F238E27FC236}">
                <a16:creationId xmlns:a16="http://schemas.microsoft.com/office/drawing/2014/main" id="{4FC16CB3-3D71-507F-9336-ECF053883242}"/>
              </a:ext>
            </a:extLst>
          </p:cNvPr>
          <p:cNvPicPr>
            <a:picLocks noChangeAspect="1"/>
          </p:cNvPicPr>
          <p:nvPr/>
        </p:nvPicPr>
        <p:blipFill rotWithShape="1">
          <a:blip r:embed="rId3"/>
          <a:srcRect l="51105" t="51746"/>
          <a:stretch/>
        </p:blipFill>
        <p:spPr>
          <a:xfrm>
            <a:off x="40113" y="2377481"/>
            <a:ext cx="5109913" cy="2831866"/>
          </a:xfrm>
          <a:prstGeom prst="rect">
            <a:avLst/>
          </a:prstGeom>
        </p:spPr>
      </p:pic>
      <p:pic>
        <p:nvPicPr>
          <p:cNvPr id="6" name="Resim 5" descr="metin, ekran görüntüsü, çizgi, öykü gelişim çizgisi; kumpas; grafiğini çıkarma içeren bir resim&#10;&#10;Açıklama otomatik olarak oluşturuldu">
            <a:extLst>
              <a:ext uri="{FF2B5EF4-FFF2-40B4-BE49-F238E27FC236}">
                <a16:creationId xmlns:a16="http://schemas.microsoft.com/office/drawing/2014/main" id="{94C540E6-C3F3-6BF3-791F-EE78E0B6A5C0}"/>
              </a:ext>
            </a:extLst>
          </p:cNvPr>
          <p:cNvPicPr>
            <a:picLocks noChangeAspect="1"/>
          </p:cNvPicPr>
          <p:nvPr/>
        </p:nvPicPr>
        <p:blipFill rotWithShape="1">
          <a:blip r:embed="rId3"/>
          <a:srcRect l="839" t="53513" r="48445"/>
          <a:stretch/>
        </p:blipFill>
        <p:spPr>
          <a:xfrm>
            <a:off x="9274146" y="2412164"/>
            <a:ext cx="5300311" cy="2728161"/>
          </a:xfrm>
          <a:prstGeom prst="rect">
            <a:avLst/>
          </a:prstGeom>
        </p:spPr>
      </p:pic>
      <p:pic>
        <p:nvPicPr>
          <p:cNvPr id="7" name="Resim 6" descr="metin, ekran görüntüsü, çizgi, öykü gelişim çizgisi; kumpas; grafiğini çıkarma içeren bir resim&#10;&#10;Açıklama otomatik olarak oluşturuldu">
            <a:extLst>
              <a:ext uri="{FF2B5EF4-FFF2-40B4-BE49-F238E27FC236}">
                <a16:creationId xmlns:a16="http://schemas.microsoft.com/office/drawing/2014/main" id="{BCFB290E-97E3-9423-4811-10C6937622EB}"/>
              </a:ext>
            </a:extLst>
          </p:cNvPr>
          <p:cNvPicPr>
            <a:picLocks noChangeAspect="1"/>
          </p:cNvPicPr>
          <p:nvPr/>
        </p:nvPicPr>
        <p:blipFill rotWithShape="1">
          <a:blip r:embed="rId3"/>
          <a:srcRect l="51105" t="10351" b="48361"/>
          <a:stretch/>
        </p:blipFill>
        <p:spPr>
          <a:xfrm>
            <a:off x="281230" y="5699418"/>
            <a:ext cx="5109912" cy="2423042"/>
          </a:xfrm>
          <a:prstGeom prst="rect">
            <a:avLst/>
          </a:prstGeom>
        </p:spPr>
      </p:pic>
    </p:spTree>
    <p:extLst>
      <p:ext uri="{BB962C8B-B14F-4D97-AF65-F5344CB8AC3E}">
        <p14:creationId xmlns:p14="http://schemas.microsoft.com/office/powerpoint/2010/main" val="3013734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2"/>
          <p:cNvSpPr/>
          <p:nvPr/>
        </p:nvSpPr>
        <p:spPr>
          <a:xfrm>
            <a:off x="558264" y="339825"/>
            <a:ext cx="13821878" cy="1692698"/>
          </a:xfrm>
          <a:prstGeom prst="rect">
            <a:avLst/>
          </a:prstGeom>
          <a:noFill/>
          <a:ln/>
        </p:spPr>
        <p:txBody>
          <a:bodyPr wrap="none" rtlCol="0" anchor="t"/>
          <a:lstStyle/>
          <a:p>
            <a:pPr marL="0" indent="0" algn="ctr">
              <a:lnSpc>
                <a:spcPts val="6494"/>
              </a:lnSpc>
              <a:buNone/>
            </a:pPr>
            <a:r>
              <a:rPr lang="tr-TR" sz="4800" b="1" dirty="0">
                <a:solidFill>
                  <a:srgbClr val="101014"/>
                </a:solidFill>
                <a:latin typeface="Playfair Display" pitchFamily="34" charset="0"/>
                <a:ea typeface="Playfair Display" pitchFamily="34" charset="-122"/>
                <a:cs typeface="Playfair Display" pitchFamily="34" charset="-120"/>
              </a:rPr>
              <a:t>Makine Öğrenmesi </a:t>
            </a:r>
            <a:r>
              <a:rPr lang="en-US" sz="4800" b="1" dirty="0">
                <a:solidFill>
                  <a:srgbClr val="101014"/>
                </a:solidFill>
                <a:latin typeface="Playfair Display" pitchFamily="34" charset="0"/>
                <a:ea typeface="Playfair Display" pitchFamily="34" charset="-122"/>
                <a:cs typeface="Playfair Display" pitchFamily="34" charset="-120"/>
              </a:rPr>
              <a:t>Model </a:t>
            </a:r>
            <a:r>
              <a:rPr lang="tr-TR" sz="4800" b="1" dirty="0">
                <a:solidFill>
                  <a:srgbClr val="101014"/>
                </a:solidFill>
                <a:latin typeface="Playfair Display" pitchFamily="34" charset="0"/>
                <a:ea typeface="Playfair Display" pitchFamily="34" charset="-122"/>
                <a:cs typeface="Playfair Display" pitchFamily="34" charset="-120"/>
              </a:rPr>
              <a:t>Seçimi</a:t>
            </a:r>
            <a:r>
              <a:rPr lang="en-US" sz="4800" b="1" dirty="0">
                <a:solidFill>
                  <a:srgbClr val="101014"/>
                </a:solidFill>
                <a:latin typeface="Playfair Display" pitchFamily="34" charset="0"/>
                <a:ea typeface="Playfair Display" pitchFamily="34" charset="-122"/>
                <a:cs typeface="Playfair Display" pitchFamily="34" charset="-120"/>
              </a:rPr>
              <a:t> </a:t>
            </a:r>
            <a:endParaRPr lang="en-US" sz="4800" dirty="0"/>
          </a:p>
          <a:p>
            <a:pPr marL="0" indent="0" algn="ctr">
              <a:lnSpc>
                <a:spcPts val="6494"/>
              </a:lnSpc>
              <a:buNone/>
            </a:pPr>
            <a:r>
              <a:rPr lang="tr-TR" sz="3200" b="1" dirty="0">
                <a:solidFill>
                  <a:srgbClr val="101014"/>
                </a:solidFill>
                <a:latin typeface="Playfair Display" pitchFamily="34" charset="0"/>
              </a:rPr>
              <a:t>-Peki ama makine öğrenmesi nedir?-</a:t>
            </a:r>
            <a:endParaRPr lang="en-US" sz="3200" dirty="0"/>
          </a:p>
        </p:txBody>
      </p:sp>
      <p:sp>
        <p:nvSpPr>
          <p:cNvPr id="6" name="Shape 3"/>
          <p:cNvSpPr/>
          <p:nvPr/>
        </p:nvSpPr>
        <p:spPr>
          <a:xfrm>
            <a:off x="558264" y="3306290"/>
            <a:ext cx="13821878" cy="1392513"/>
          </a:xfrm>
          <a:prstGeom prst="roundRect">
            <a:avLst>
              <a:gd name="adj" fmla="val 8150"/>
            </a:avLst>
          </a:prstGeom>
          <a:solidFill>
            <a:srgbClr val="E4E4ED"/>
          </a:solidFill>
          <a:ln/>
        </p:spPr>
        <p:txBody>
          <a:bodyPr/>
          <a:lstStyle/>
          <a:p>
            <a:endParaRPr lang="en-GB" dirty="0"/>
          </a:p>
        </p:txBody>
      </p:sp>
      <p:sp>
        <p:nvSpPr>
          <p:cNvPr id="7" name="Text 4"/>
          <p:cNvSpPr/>
          <p:nvPr/>
        </p:nvSpPr>
        <p:spPr>
          <a:xfrm>
            <a:off x="822106" y="3306290"/>
            <a:ext cx="7927376" cy="412313"/>
          </a:xfrm>
          <a:prstGeom prst="rect">
            <a:avLst/>
          </a:prstGeom>
          <a:noFill/>
          <a:ln/>
        </p:spPr>
        <p:txBody>
          <a:bodyPr wrap="none" rtlCol="0" anchor="t"/>
          <a:lstStyle/>
          <a:p>
            <a:pPr marL="0" indent="0">
              <a:lnSpc>
                <a:spcPts val="3247"/>
              </a:lnSpc>
              <a:buNone/>
            </a:pPr>
            <a:r>
              <a:rPr lang="en-GB" sz="2000" b="1" dirty="0">
                <a:solidFill>
                  <a:srgbClr val="101014"/>
                </a:solidFill>
                <a:latin typeface="Playfair Display" pitchFamily="34" charset="0"/>
              </a:rPr>
              <a:t>Gözetimli</a:t>
            </a:r>
            <a:r>
              <a:rPr lang="en-GB" sz="2000" b="1" i="0" dirty="0">
                <a:solidFill>
                  <a:srgbClr val="828282"/>
                </a:solidFill>
                <a:effectLst/>
                <a:latin typeface="Roboto" panose="02000000000000000000" pitchFamily="2" charset="0"/>
              </a:rPr>
              <a:t> </a:t>
            </a:r>
            <a:r>
              <a:rPr lang="tr-TR" sz="2000" b="1" i="0" dirty="0">
                <a:solidFill>
                  <a:srgbClr val="101014"/>
                </a:solidFill>
                <a:effectLst/>
                <a:latin typeface="Playfair Display" pitchFamily="34" charset="0"/>
              </a:rPr>
              <a:t>Ö</a:t>
            </a:r>
            <a:r>
              <a:rPr lang="en-GB" sz="2000" b="1" dirty="0">
                <a:solidFill>
                  <a:srgbClr val="101014"/>
                </a:solidFill>
                <a:latin typeface="Playfair Display" pitchFamily="34" charset="0"/>
              </a:rPr>
              <a:t>ğrenme (Supervised </a:t>
            </a:r>
            <a:r>
              <a:rPr lang="tr-TR" sz="2000" b="1" dirty="0">
                <a:solidFill>
                  <a:srgbClr val="101014"/>
                </a:solidFill>
                <a:latin typeface="Playfair Display" pitchFamily="34" charset="0"/>
              </a:rPr>
              <a:t>L</a:t>
            </a:r>
            <a:r>
              <a:rPr lang="en-GB" sz="2000" b="1" dirty="0">
                <a:solidFill>
                  <a:srgbClr val="101014"/>
                </a:solidFill>
                <a:latin typeface="Playfair Display" pitchFamily="34" charset="0"/>
              </a:rPr>
              <a:t>earning)</a:t>
            </a:r>
            <a:endParaRPr lang="en-US" sz="2000" b="1" dirty="0">
              <a:solidFill>
                <a:srgbClr val="101014"/>
              </a:solidFill>
              <a:latin typeface="Playfair Display" pitchFamily="34" charset="0"/>
            </a:endParaRPr>
          </a:p>
        </p:txBody>
      </p:sp>
      <p:sp>
        <p:nvSpPr>
          <p:cNvPr id="8" name="Text 5"/>
          <p:cNvSpPr/>
          <p:nvPr/>
        </p:nvSpPr>
        <p:spPr>
          <a:xfrm>
            <a:off x="822105" y="3718603"/>
            <a:ext cx="13250029" cy="935090"/>
          </a:xfrm>
          <a:prstGeom prst="rect">
            <a:avLst/>
          </a:prstGeom>
          <a:noFill/>
          <a:ln/>
        </p:spPr>
        <p:txBody>
          <a:bodyPr wrap="square" rtlCol="0" anchor="t"/>
          <a:lstStyle/>
          <a:p>
            <a:pPr marL="0" indent="0">
              <a:lnSpc>
                <a:spcPts val="3325"/>
              </a:lnSpc>
              <a:buNone/>
            </a:pPr>
            <a:r>
              <a:rPr lang="tr-TR" dirty="0">
                <a:solidFill>
                  <a:srgbClr val="374151"/>
                </a:solidFill>
                <a:latin typeface="Söhne"/>
              </a:rPr>
              <a:t>E</a:t>
            </a:r>
            <a:r>
              <a:rPr lang="en-GB" b="0" i="0" dirty="0">
                <a:solidFill>
                  <a:srgbClr val="374151"/>
                </a:solidFill>
                <a:effectLst/>
                <a:latin typeface="Söhne"/>
              </a:rPr>
              <a:t>ğitim verilerinin bir girdi-çıkış ilişkisine dayalı olarak model tarafından öğrenildiği bir öğrenme türüdür. Yani, algoritma, girdi verilerini belirli çıkış etiketleriyle eğitilir.</a:t>
            </a:r>
            <a:r>
              <a:rPr lang="tr-TR" b="0" i="0" dirty="0">
                <a:solidFill>
                  <a:srgbClr val="374151"/>
                </a:solidFill>
                <a:effectLst/>
                <a:latin typeface="Söhne"/>
              </a:rPr>
              <a:t> </a:t>
            </a:r>
            <a:r>
              <a:rPr lang="en-GB" b="0" i="0" dirty="0">
                <a:solidFill>
                  <a:srgbClr val="374151"/>
                </a:solidFill>
                <a:effectLst/>
                <a:latin typeface="Söhne"/>
              </a:rPr>
              <a:t>Örneğin, bir resmin içinde ne olduğunu tanımlama (sınıflandırma) veya ev fiyatlarını tahmin etme (regresyon) gibi.</a:t>
            </a:r>
            <a:endParaRPr lang="en-US" dirty="0"/>
          </a:p>
        </p:txBody>
      </p:sp>
      <p:sp>
        <p:nvSpPr>
          <p:cNvPr id="10" name="Text 7"/>
          <p:cNvSpPr/>
          <p:nvPr/>
        </p:nvSpPr>
        <p:spPr>
          <a:xfrm>
            <a:off x="923258" y="6146842"/>
            <a:ext cx="4591524" cy="412313"/>
          </a:xfrm>
          <a:prstGeom prst="rect">
            <a:avLst/>
          </a:prstGeom>
          <a:noFill/>
          <a:ln/>
        </p:spPr>
        <p:txBody>
          <a:bodyPr wrap="none" rtlCol="0" anchor="t"/>
          <a:lstStyle/>
          <a:p>
            <a:pPr marL="0" indent="0">
              <a:lnSpc>
                <a:spcPts val="3247"/>
              </a:lnSpc>
              <a:buNone/>
            </a:pPr>
            <a:endParaRPr lang="en-US" sz="2598" dirty="0"/>
          </a:p>
        </p:txBody>
      </p:sp>
      <p:sp>
        <p:nvSpPr>
          <p:cNvPr id="11" name="Text 8"/>
          <p:cNvSpPr/>
          <p:nvPr/>
        </p:nvSpPr>
        <p:spPr>
          <a:xfrm>
            <a:off x="920882" y="7061238"/>
            <a:ext cx="7998435" cy="844629"/>
          </a:xfrm>
          <a:prstGeom prst="rect">
            <a:avLst/>
          </a:prstGeom>
          <a:noFill/>
          <a:ln/>
        </p:spPr>
        <p:txBody>
          <a:bodyPr wrap="square" rtlCol="0" anchor="t"/>
          <a:lstStyle/>
          <a:p>
            <a:pPr marL="0" indent="0">
              <a:lnSpc>
                <a:spcPts val="3325"/>
              </a:lnSpc>
              <a:buNone/>
            </a:pPr>
            <a:endParaRPr lang="en-US" sz="2078" dirty="0"/>
          </a:p>
        </p:txBody>
      </p:sp>
      <p:sp>
        <p:nvSpPr>
          <p:cNvPr id="16" name="Shape 3"/>
          <p:cNvSpPr/>
          <p:nvPr/>
        </p:nvSpPr>
        <p:spPr>
          <a:xfrm>
            <a:off x="659415" y="4957962"/>
            <a:ext cx="13720727" cy="1392513"/>
          </a:xfrm>
          <a:prstGeom prst="roundRect">
            <a:avLst>
              <a:gd name="adj" fmla="val 8150"/>
            </a:avLst>
          </a:prstGeom>
          <a:solidFill>
            <a:srgbClr val="E4E4ED"/>
          </a:solidFill>
          <a:ln/>
        </p:spPr>
        <p:txBody>
          <a:bodyPr/>
          <a:lstStyle/>
          <a:p>
            <a:endParaRPr lang="en-GB" dirty="0"/>
          </a:p>
        </p:txBody>
      </p:sp>
      <p:sp>
        <p:nvSpPr>
          <p:cNvPr id="17" name="Text 4"/>
          <p:cNvSpPr/>
          <p:nvPr/>
        </p:nvSpPr>
        <p:spPr>
          <a:xfrm>
            <a:off x="923256" y="4957962"/>
            <a:ext cx="7998436" cy="412313"/>
          </a:xfrm>
          <a:prstGeom prst="rect">
            <a:avLst/>
          </a:prstGeom>
          <a:noFill/>
          <a:ln/>
        </p:spPr>
        <p:txBody>
          <a:bodyPr wrap="none" rtlCol="0" anchor="t"/>
          <a:lstStyle/>
          <a:p>
            <a:pPr>
              <a:lnSpc>
                <a:spcPts val="3247"/>
              </a:lnSpc>
            </a:pPr>
            <a:r>
              <a:rPr lang="en-GB" sz="2000" b="1" dirty="0">
                <a:solidFill>
                  <a:srgbClr val="101014"/>
                </a:solidFill>
                <a:latin typeface="Playfair Display" pitchFamily="34" charset="0"/>
              </a:rPr>
              <a:t>Gözetimsiz </a:t>
            </a:r>
            <a:r>
              <a:rPr lang="tr-TR" sz="2000" b="1" dirty="0">
                <a:solidFill>
                  <a:srgbClr val="101014"/>
                </a:solidFill>
                <a:latin typeface="Playfair Display" pitchFamily="34" charset="0"/>
              </a:rPr>
              <a:t>Ö</a:t>
            </a:r>
            <a:r>
              <a:rPr lang="en-GB" sz="2000" b="1" dirty="0">
                <a:solidFill>
                  <a:srgbClr val="101014"/>
                </a:solidFill>
                <a:latin typeface="Playfair Display" pitchFamily="34" charset="0"/>
              </a:rPr>
              <a:t>ğrenme (Unsupervised </a:t>
            </a:r>
            <a:r>
              <a:rPr lang="tr-TR" sz="2000" b="1" dirty="0">
                <a:solidFill>
                  <a:srgbClr val="101014"/>
                </a:solidFill>
                <a:latin typeface="Playfair Display" pitchFamily="34" charset="0"/>
              </a:rPr>
              <a:t>L</a:t>
            </a:r>
            <a:r>
              <a:rPr lang="en-GB" sz="2000" b="1" dirty="0">
                <a:solidFill>
                  <a:srgbClr val="101014"/>
                </a:solidFill>
                <a:latin typeface="Playfair Display" pitchFamily="34" charset="0"/>
              </a:rPr>
              <a:t>earning)</a:t>
            </a:r>
            <a:endParaRPr lang="en-US" sz="2000" b="1" dirty="0">
              <a:solidFill>
                <a:srgbClr val="101014"/>
              </a:solidFill>
              <a:latin typeface="Playfair Display" pitchFamily="34" charset="0"/>
            </a:endParaRPr>
          </a:p>
        </p:txBody>
      </p:sp>
      <p:sp>
        <p:nvSpPr>
          <p:cNvPr id="18" name="Text 5"/>
          <p:cNvSpPr/>
          <p:nvPr/>
        </p:nvSpPr>
        <p:spPr>
          <a:xfrm>
            <a:off x="923256" y="5370275"/>
            <a:ext cx="13456885" cy="886239"/>
          </a:xfrm>
          <a:prstGeom prst="rect">
            <a:avLst/>
          </a:prstGeom>
          <a:noFill/>
          <a:ln/>
        </p:spPr>
        <p:txBody>
          <a:bodyPr wrap="square" rtlCol="0" anchor="t"/>
          <a:lstStyle/>
          <a:p>
            <a:pPr>
              <a:lnSpc>
                <a:spcPts val="3325"/>
              </a:lnSpc>
            </a:pPr>
            <a:r>
              <a:rPr lang="tr-TR" b="0" i="0" dirty="0">
                <a:solidFill>
                  <a:srgbClr val="374151"/>
                </a:solidFill>
                <a:effectLst/>
                <a:latin typeface="Söhne"/>
              </a:rPr>
              <a:t>M</a:t>
            </a:r>
            <a:r>
              <a:rPr lang="en-GB" b="0" i="0" dirty="0">
                <a:solidFill>
                  <a:srgbClr val="374151"/>
                </a:solidFill>
                <a:effectLst/>
                <a:latin typeface="Söhne"/>
              </a:rPr>
              <a:t>odelin kendiliğinden öğrenme yeteneğine dayanır. Yani, algoritma, veri setindeki yapıları ve ilişkileri keşfetmeye çalışır. Örneğin, benzer özelliklere sahip verileri gruplama (kümeleme) veya veri setindeki gereksiz özellikleri çıkarma (boyut azaltma) gibi.</a:t>
            </a:r>
            <a:endParaRPr lang="en-US" dirty="0"/>
          </a:p>
        </p:txBody>
      </p:sp>
      <p:sp>
        <p:nvSpPr>
          <p:cNvPr id="19" name="Shape 3"/>
          <p:cNvSpPr/>
          <p:nvPr/>
        </p:nvSpPr>
        <p:spPr>
          <a:xfrm>
            <a:off x="657041" y="6625827"/>
            <a:ext cx="13723101" cy="1392512"/>
          </a:xfrm>
          <a:prstGeom prst="roundRect">
            <a:avLst>
              <a:gd name="adj" fmla="val 8150"/>
            </a:avLst>
          </a:prstGeom>
          <a:solidFill>
            <a:srgbClr val="E4E4ED"/>
          </a:solidFill>
          <a:ln/>
        </p:spPr>
        <p:txBody>
          <a:bodyPr/>
          <a:lstStyle/>
          <a:p>
            <a:endParaRPr lang="en-GB" dirty="0"/>
          </a:p>
        </p:txBody>
      </p:sp>
      <p:sp>
        <p:nvSpPr>
          <p:cNvPr id="20" name="Text 4"/>
          <p:cNvSpPr/>
          <p:nvPr/>
        </p:nvSpPr>
        <p:spPr>
          <a:xfrm>
            <a:off x="985651" y="6625826"/>
            <a:ext cx="7392948" cy="412313"/>
          </a:xfrm>
          <a:prstGeom prst="rect">
            <a:avLst/>
          </a:prstGeom>
          <a:noFill/>
          <a:ln/>
        </p:spPr>
        <p:txBody>
          <a:bodyPr wrap="none" rtlCol="0" anchor="t"/>
          <a:lstStyle/>
          <a:p>
            <a:pPr marL="0" indent="0">
              <a:lnSpc>
                <a:spcPts val="3247"/>
              </a:lnSpc>
              <a:buNone/>
            </a:pPr>
            <a:endParaRPr lang="en-US" sz="2000" dirty="0"/>
          </a:p>
        </p:txBody>
      </p:sp>
      <p:sp>
        <p:nvSpPr>
          <p:cNvPr id="21" name="Text 5"/>
          <p:cNvSpPr/>
          <p:nvPr/>
        </p:nvSpPr>
        <p:spPr>
          <a:xfrm>
            <a:off x="920881" y="7141031"/>
            <a:ext cx="13459260" cy="877308"/>
          </a:xfrm>
          <a:prstGeom prst="rect">
            <a:avLst/>
          </a:prstGeom>
          <a:noFill/>
          <a:ln/>
        </p:spPr>
        <p:txBody>
          <a:bodyPr wrap="square" rtlCol="0" anchor="t"/>
          <a:lstStyle/>
          <a:p>
            <a:pPr marL="0" indent="0">
              <a:lnSpc>
                <a:spcPts val="3325"/>
              </a:lnSpc>
              <a:buNone/>
            </a:pPr>
            <a:r>
              <a:rPr lang="tr-TR" dirty="0">
                <a:solidFill>
                  <a:srgbClr val="374151"/>
                </a:solidFill>
                <a:latin typeface="Söhne"/>
              </a:rPr>
              <a:t>B</a:t>
            </a:r>
            <a:r>
              <a:rPr lang="en-GB" b="0" i="0" dirty="0">
                <a:solidFill>
                  <a:srgbClr val="374151"/>
                </a:solidFill>
                <a:effectLst/>
                <a:latin typeface="Söhne"/>
              </a:rPr>
              <a:t>elirli bir hedefi en iyi şekilde elde etmeye çalıştığı öğrenme türüdür. </a:t>
            </a:r>
            <a:r>
              <a:rPr lang="tr-TR" b="0" i="0" dirty="0">
                <a:solidFill>
                  <a:srgbClr val="374151"/>
                </a:solidFill>
                <a:effectLst/>
                <a:latin typeface="Söhne"/>
              </a:rPr>
              <a:t>Örneğin, o</a:t>
            </a:r>
            <a:r>
              <a:rPr lang="en-GB" b="0" i="0" dirty="0">
                <a:solidFill>
                  <a:srgbClr val="374151"/>
                </a:solidFill>
                <a:effectLst/>
                <a:latin typeface="Söhne"/>
              </a:rPr>
              <a:t>yun stratejileri, robot kontrolü, finansal ticaret gibi durumlar</a:t>
            </a:r>
            <a:r>
              <a:rPr lang="tr-TR" dirty="0">
                <a:solidFill>
                  <a:srgbClr val="374151"/>
                </a:solidFill>
                <a:latin typeface="Söhne"/>
              </a:rPr>
              <a:t> verilebilir.</a:t>
            </a:r>
            <a:r>
              <a:rPr lang="en-GB" b="0" i="0" dirty="0">
                <a:solidFill>
                  <a:srgbClr val="374151"/>
                </a:solidFill>
                <a:effectLst/>
                <a:latin typeface="Söhne"/>
              </a:rPr>
              <a:t> Ajan, çevresindeki durumları değerlendirir ve en iyi eylemi seçmeye çalışır.</a:t>
            </a:r>
            <a:endParaRPr lang="en-US" dirty="0"/>
          </a:p>
        </p:txBody>
      </p:sp>
      <p:sp>
        <p:nvSpPr>
          <p:cNvPr id="26" name="Text 4"/>
          <p:cNvSpPr/>
          <p:nvPr/>
        </p:nvSpPr>
        <p:spPr>
          <a:xfrm>
            <a:off x="786576" y="6694409"/>
            <a:ext cx="7998435" cy="412313"/>
          </a:xfrm>
          <a:prstGeom prst="rect">
            <a:avLst/>
          </a:prstGeom>
          <a:noFill/>
          <a:ln/>
        </p:spPr>
        <p:txBody>
          <a:bodyPr wrap="none" rtlCol="0" anchor="t"/>
          <a:lstStyle/>
          <a:p>
            <a:pPr indent="0">
              <a:lnSpc>
                <a:spcPts val="3247"/>
              </a:lnSpc>
              <a:buNone/>
            </a:pPr>
            <a:r>
              <a:rPr lang="en-GB" sz="2000" b="1" dirty="0">
                <a:solidFill>
                  <a:srgbClr val="101014"/>
                </a:solidFill>
                <a:latin typeface="Playfair Display" pitchFamily="34" charset="0"/>
              </a:rPr>
              <a:t>Pekiştirmeli </a:t>
            </a:r>
            <a:r>
              <a:rPr lang="tr-TR" sz="2000" b="1" dirty="0">
                <a:solidFill>
                  <a:srgbClr val="101014"/>
                </a:solidFill>
                <a:latin typeface="Playfair Display" pitchFamily="34" charset="0"/>
              </a:rPr>
              <a:t>Ö</a:t>
            </a:r>
            <a:r>
              <a:rPr lang="en-GB" sz="2000" b="1" dirty="0">
                <a:solidFill>
                  <a:srgbClr val="101014"/>
                </a:solidFill>
                <a:latin typeface="Playfair Display" pitchFamily="34" charset="0"/>
              </a:rPr>
              <a:t>ğrenme (Reinforcement </a:t>
            </a:r>
            <a:r>
              <a:rPr lang="tr-TR" sz="2000" b="1" dirty="0">
                <a:solidFill>
                  <a:srgbClr val="101014"/>
                </a:solidFill>
                <a:latin typeface="Playfair Display" pitchFamily="34" charset="0"/>
              </a:rPr>
              <a:t>L</a:t>
            </a:r>
            <a:r>
              <a:rPr lang="en-GB" sz="2000" b="1" dirty="0">
                <a:solidFill>
                  <a:srgbClr val="101014"/>
                </a:solidFill>
                <a:latin typeface="Playfair Display" pitchFamily="34" charset="0"/>
              </a:rPr>
              <a:t>earning)</a:t>
            </a:r>
            <a:endParaRPr lang="en-US" sz="2000" b="1" dirty="0">
              <a:solidFill>
                <a:srgbClr val="101014"/>
              </a:solidFill>
              <a:latin typeface="Playfair Display" pitchFamily="34" charset="0"/>
            </a:endParaRPr>
          </a:p>
        </p:txBody>
      </p:sp>
      <p:sp>
        <p:nvSpPr>
          <p:cNvPr id="4" name="Text 3">
            <a:extLst>
              <a:ext uri="{FF2B5EF4-FFF2-40B4-BE49-F238E27FC236}">
                <a16:creationId xmlns:a16="http://schemas.microsoft.com/office/drawing/2014/main" id="{CC7CA4A0-755D-A3DA-DBBF-E0F20D7478EB}"/>
              </a:ext>
            </a:extLst>
          </p:cNvPr>
          <p:cNvSpPr/>
          <p:nvPr/>
        </p:nvSpPr>
        <p:spPr>
          <a:xfrm>
            <a:off x="659415" y="2111614"/>
            <a:ext cx="13720727" cy="1679932"/>
          </a:xfrm>
          <a:prstGeom prst="rect">
            <a:avLst/>
          </a:prstGeom>
          <a:noFill/>
          <a:ln/>
        </p:spPr>
        <p:txBody>
          <a:bodyPr wrap="square" rtlCol="0" anchor="t"/>
          <a:lstStyle/>
          <a:p>
            <a:pPr marL="0" indent="0" algn="just">
              <a:lnSpc>
                <a:spcPts val="3325"/>
              </a:lnSpc>
              <a:buNone/>
            </a:pPr>
            <a:r>
              <a:rPr lang="tr-TR" sz="2000" b="0" i="0" dirty="0">
                <a:solidFill>
                  <a:srgbClr val="161616"/>
                </a:solidFill>
                <a:effectLst/>
                <a:latin typeface="IBM Plex Sans" panose="020F0502020204030204" pitchFamily="34" charset="0"/>
              </a:rPr>
              <a:t>Makine öğrenimi algoritmaları, bilgisayarların örüntüleri anlamasına ve açık programlamaya ihtiyaç duymadan verilere dayalı tahminlerde bulunmasına veya yargılara varmasına olanak tanıyan hesaplama modelleridir</a:t>
            </a:r>
            <a:endParaRPr lang="tr-TR" sz="2000" dirty="0"/>
          </a:p>
        </p:txBody>
      </p:sp>
    </p:spTree>
    <p:extLst>
      <p:ext uri="{BB962C8B-B14F-4D97-AF65-F5344CB8AC3E}">
        <p14:creationId xmlns:p14="http://schemas.microsoft.com/office/powerpoint/2010/main" val="864303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2"/>
          <p:cNvSpPr/>
          <p:nvPr/>
        </p:nvSpPr>
        <p:spPr>
          <a:xfrm>
            <a:off x="989648" y="408124"/>
            <a:ext cx="9106852" cy="824746"/>
          </a:xfrm>
          <a:prstGeom prst="rect">
            <a:avLst/>
          </a:prstGeom>
          <a:noFill/>
          <a:ln/>
        </p:spPr>
        <p:txBody>
          <a:bodyPr wrap="none" rtlCol="0" anchor="t"/>
          <a:lstStyle/>
          <a:p>
            <a:pPr marL="0" indent="0">
              <a:lnSpc>
                <a:spcPts val="6494"/>
              </a:lnSpc>
              <a:buNone/>
            </a:pPr>
            <a:r>
              <a:rPr lang="en-US" sz="5195" b="1" dirty="0" err="1">
                <a:solidFill>
                  <a:srgbClr val="101014"/>
                </a:solidFill>
                <a:latin typeface="Playfair Display" pitchFamily="34" charset="0"/>
                <a:ea typeface="Playfair Display" pitchFamily="34" charset="-122"/>
                <a:cs typeface="Playfair Display" pitchFamily="34" charset="-120"/>
              </a:rPr>
              <a:t>Makine</a:t>
            </a:r>
            <a:r>
              <a:rPr lang="en-US" sz="5195" b="1" dirty="0">
                <a:solidFill>
                  <a:srgbClr val="101014"/>
                </a:solidFill>
                <a:latin typeface="Playfair Display" pitchFamily="34" charset="0"/>
                <a:ea typeface="Playfair Display" pitchFamily="34" charset="-122"/>
                <a:cs typeface="Playfair Display" pitchFamily="34" charset="-120"/>
              </a:rPr>
              <a:t> </a:t>
            </a:r>
            <a:r>
              <a:rPr lang="en-US" sz="5195" b="1" dirty="0" err="1">
                <a:solidFill>
                  <a:srgbClr val="101014"/>
                </a:solidFill>
                <a:latin typeface="Playfair Display" pitchFamily="34" charset="0"/>
                <a:ea typeface="Playfair Display" pitchFamily="34" charset="-122"/>
                <a:cs typeface="Playfair Display" pitchFamily="34" charset="-120"/>
              </a:rPr>
              <a:t>Öğrenmesi</a:t>
            </a:r>
            <a:r>
              <a:rPr lang="tr-TR" sz="5195" b="1" dirty="0">
                <a:solidFill>
                  <a:srgbClr val="101014"/>
                </a:solidFill>
                <a:latin typeface="Playfair Display" pitchFamily="34" charset="0"/>
                <a:ea typeface="Playfair Display" pitchFamily="34" charset="-122"/>
                <a:cs typeface="Playfair Display" pitchFamily="34" charset="-120"/>
              </a:rPr>
              <a:t> Modelleri</a:t>
            </a:r>
            <a:endParaRPr lang="en-US" sz="5195" dirty="0"/>
          </a:p>
        </p:txBody>
      </p:sp>
      <p:sp>
        <p:nvSpPr>
          <p:cNvPr id="4" name="Dikdörtgen 3">
            <a:extLst>
              <a:ext uri="{FF2B5EF4-FFF2-40B4-BE49-F238E27FC236}">
                <a16:creationId xmlns:a16="http://schemas.microsoft.com/office/drawing/2014/main" id="{5AFF7CF8-0F33-A339-E98B-10764AA0EEDE}"/>
              </a:ext>
            </a:extLst>
          </p:cNvPr>
          <p:cNvSpPr/>
          <p:nvPr/>
        </p:nvSpPr>
        <p:spPr>
          <a:xfrm>
            <a:off x="1222408" y="1626669"/>
            <a:ext cx="4061861" cy="53901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pic>
        <p:nvPicPr>
          <p:cNvPr id="18" name="Resim 17" descr="metin, diyagram, yazı tipi, ekran görüntüsü içeren bir resim&#10;&#10;Açıklama otomatik olarak oluşturuldu">
            <a:extLst>
              <a:ext uri="{FF2B5EF4-FFF2-40B4-BE49-F238E27FC236}">
                <a16:creationId xmlns:a16="http://schemas.microsoft.com/office/drawing/2014/main" id="{71B1CC66-BE75-7825-20A9-28D1E372C7F7}"/>
              </a:ext>
            </a:extLst>
          </p:cNvPr>
          <p:cNvPicPr>
            <a:picLocks noChangeAspect="1"/>
          </p:cNvPicPr>
          <p:nvPr/>
        </p:nvPicPr>
        <p:blipFill>
          <a:blip r:embed="rId3"/>
          <a:stretch>
            <a:fillRect/>
          </a:stretch>
        </p:blipFill>
        <p:spPr>
          <a:xfrm>
            <a:off x="1301548" y="1466881"/>
            <a:ext cx="11336421" cy="635459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2"/>
          <p:cNvSpPr/>
          <p:nvPr/>
        </p:nvSpPr>
        <p:spPr>
          <a:xfrm>
            <a:off x="2603858" y="546034"/>
            <a:ext cx="9788893" cy="1692698"/>
          </a:xfrm>
          <a:prstGeom prst="rect">
            <a:avLst/>
          </a:prstGeom>
          <a:noFill/>
          <a:ln/>
        </p:spPr>
        <p:txBody>
          <a:bodyPr wrap="none" rtlCol="0" anchor="t"/>
          <a:lstStyle/>
          <a:p>
            <a:pPr marL="0" indent="0">
              <a:lnSpc>
                <a:spcPts val="6494"/>
              </a:lnSpc>
              <a:buNone/>
            </a:pPr>
            <a:r>
              <a:rPr lang="tr-TR" sz="4800" b="1" dirty="0">
                <a:solidFill>
                  <a:srgbClr val="101014"/>
                </a:solidFill>
                <a:latin typeface="Playfair Display" pitchFamily="34" charset="0"/>
                <a:ea typeface="Playfair Display" pitchFamily="34" charset="-122"/>
                <a:cs typeface="Playfair Display" pitchFamily="34" charset="-120"/>
              </a:rPr>
              <a:t>Makine Öğrenmesi </a:t>
            </a:r>
            <a:r>
              <a:rPr lang="en-US" sz="4800" b="1" dirty="0">
                <a:solidFill>
                  <a:srgbClr val="101014"/>
                </a:solidFill>
                <a:latin typeface="Playfair Display" pitchFamily="34" charset="0"/>
                <a:ea typeface="Playfair Display" pitchFamily="34" charset="-122"/>
                <a:cs typeface="Playfair Display" pitchFamily="34" charset="-120"/>
              </a:rPr>
              <a:t>Model Seçimi </a:t>
            </a:r>
            <a:endParaRPr lang="en-US" sz="4800" dirty="0"/>
          </a:p>
          <a:p>
            <a:pPr marL="0" indent="0" algn="ctr">
              <a:lnSpc>
                <a:spcPts val="6494"/>
              </a:lnSpc>
              <a:buNone/>
            </a:pPr>
            <a:r>
              <a:rPr lang="tr-TR" sz="3200" b="1" dirty="0">
                <a:solidFill>
                  <a:srgbClr val="101014"/>
                </a:solidFill>
                <a:latin typeface="Playfair Display" pitchFamily="34" charset="0"/>
              </a:rPr>
              <a:t>-Peki ama bu neden önemli?-</a:t>
            </a:r>
            <a:endParaRPr lang="en-US" sz="3200" dirty="0"/>
          </a:p>
        </p:txBody>
      </p:sp>
      <p:sp>
        <p:nvSpPr>
          <p:cNvPr id="4" name="Text 3">
            <a:extLst>
              <a:ext uri="{FF2B5EF4-FFF2-40B4-BE49-F238E27FC236}">
                <a16:creationId xmlns:a16="http://schemas.microsoft.com/office/drawing/2014/main" id="{CC7CA4A0-755D-A3DA-DBBF-E0F20D7478EB}"/>
              </a:ext>
            </a:extLst>
          </p:cNvPr>
          <p:cNvSpPr/>
          <p:nvPr/>
        </p:nvSpPr>
        <p:spPr>
          <a:xfrm>
            <a:off x="8954780" y="3106129"/>
            <a:ext cx="3196902" cy="3637928"/>
          </a:xfrm>
          <a:prstGeom prst="rect">
            <a:avLst/>
          </a:prstGeom>
          <a:noFill/>
          <a:ln/>
        </p:spPr>
        <p:txBody>
          <a:bodyPr wrap="square" rtlCol="0" anchor="t"/>
          <a:lstStyle/>
          <a:p>
            <a:pPr marL="342900" indent="-342900" algn="l">
              <a:buFont typeface="+mj-lt"/>
              <a:buAutoNum type="arabicPeriod"/>
            </a:pPr>
            <a:r>
              <a:rPr lang="tr-TR" b="1" i="0" dirty="0">
                <a:solidFill>
                  <a:srgbClr val="374151"/>
                </a:solidFill>
                <a:effectLst/>
                <a:latin typeface="Söhne"/>
              </a:rPr>
              <a:t>Performans</a:t>
            </a:r>
          </a:p>
          <a:p>
            <a:pPr marL="342900" indent="-342900" algn="l">
              <a:buFont typeface="+mj-lt"/>
              <a:buAutoNum type="arabicPeriod"/>
            </a:pPr>
            <a:endParaRPr lang="tr-TR" b="0" i="0" dirty="0">
              <a:solidFill>
                <a:srgbClr val="374151"/>
              </a:solidFill>
              <a:effectLst/>
              <a:latin typeface="Söhne"/>
            </a:endParaRPr>
          </a:p>
          <a:p>
            <a:pPr marL="342900" indent="-342900" algn="l">
              <a:buFont typeface="+mj-lt"/>
              <a:buAutoNum type="arabicPeriod"/>
            </a:pPr>
            <a:r>
              <a:rPr lang="tr-TR" b="1" i="0" dirty="0">
                <a:solidFill>
                  <a:srgbClr val="374151"/>
                </a:solidFill>
                <a:effectLst/>
                <a:latin typeface="Söhne"/>
              </a:rPr>
              <a:t>Hesaplama Maliyeti</a:t>
            </a:r>
          </a:p>
          <a:p>
            <a:pPr marL="342900" indent="-342900" algn="l">
              <a:buFont typeface="+mj-lt"/>
              <a:buAutoNum type="arabicPeriod"/>
            </a:pPr>
            <a:endParaRPr lang="tr-TR" b="0" i="0" dirty="0">
              <a:solidFill>
                <a:srgbClr val="374151"/>
              </a:solidFill>
              <a:effectLst/>
              <a:latin typeface="Söhne"/>
            </a:endParaRPr>
          </a:p>
          <a:p>
            <a:pPr marL="342900" indent="-342900" algn="l">
              <a:buFont typeface="+mj-lt"/>
              <a:buAutoNum type="arabicPeriod"/>
            </a:pPr>
            <a:r>
              <a:rPr lang="tr-TR" b="1" i="0" dirty="0">
                <a:solidFill>
                  <a:srgbClr val="374151"/>
                </a:solidFill>
                <a:effectLst/>
                <a:latin typeface="Söhne"/>
              </a:rPr>
              <a:t>Genelleme Yeteneği</a:t>
            </a:r>
          </a:p>
          <a:p>
            <a:pPr marL="342900" indent="-342900" algn="l">
              <a:buFont typeface="+mj-lt"/>
              <a:buAutoNum type="arabicPeriod"/>
            </a:pPr>
            <a:endParaRPr lang="tr-TR" b="0" i="0" dirty="0">
              <a:solidFill>
                <a:srgbClr val="374151"/>
              </a:solidFill>
              <a:effectLst/>
              <a:latin typeface="Söhne"/>
            </a:endParaRPr>
          </a:p>
          <a:p>
            <a:pPr marL="342900" indent="-342900" algn="l">
              <a:buFont typeface="+mj-lt"/>
              <a:buAutoNum type="arabicPeriod"/>
            </a:pPr>
            <a:r>
              <a:rPr lang="tr-TR" b="1" i="0" dirty="0">
                <a:solidFill>
                  <a:srgbClr val="374151"/>
                </a:solidFill>
                <a:effectLst/>
                <a:latin typeface="Söhne"/>
              </a:rPr>
              <a:t>Veri Boyutu ve Niteliği</a:t>
            </a:r>
          </a:p>
          <a:p>
            <a:pPr marL="342900" indent="-342900" algn="l">
              <a:buFont typeface="+mj-lt"/>
              <a:buAutoNum type="arabicPeriod"/>
            </a:pPr>
            <a:endParaRPr lang="tr-TR" b="0" i="0" dirty="0">
              <a:solidFill>
                <a:srgbClr val="374151"/>
              </a:solidFill>
              <a:effectLst/>
              <a:latin typeface="Söhne"/>
            </a:endParaRPr>
          </a:p>
          <a:p>
            <a:pPr marL="342900" indent="-342900" algn="l">
              <a:buAutoNum type="arabicPeriod" startAt="5"/>
            </a:pPr>
            <a:r>
              <a:rPr lang="tr-TR" b="1" i="0" dirty="0">
                <a:solidFill>
                  <a:srgbClr val="374151"/>
                </a:solidFill>
                <a:effectLst/>
                <a:latin typeface="Söhne"/>
              </a:rPr>
              <a:t>Problem Türüne Uygunluk</a:t>
            </a:r>
          </a:p>
          <a:p>
            <a:pPr marL="342900" indent="-342900" algn="l">
              <a:buAutoNum type="arabicPeriod" startAt="5"/>
            </a:pPr>
            <a:endParaRPr lang="tr-TR" b="1" dirty="0">
              <a:solidFill>
                <a:srgbClr val="374151"/>
              </a:solidFill>
              <a:latin typeface="Söhne"/>
            </a:endParaRPr>
          </a:p>
          <a:p>
            <a:pPr algn="l"/>
            <a:r>
              <a:rPr lang="tr-TR" b="1" dirty="0">
                <a:solidFill>
                  <a:srgbClr val="374151"/>
                </a:solidFill>
                <a:latin typeface="Söhne"/>
              </a:rPr>
              <a:t>. . . </a:t>
            </a:r>
            <a:endParaRPr lang="tr-TR" b="0" i="0" dirty="0">
              <a:solidFill>
                <a:srgbClr val="374151"/>
              </a:solidFill>
              <a:effectLst/>
              <a:latin typeface="Söhne"/>
            </a:endParaRPr>
          </a:p>
          <a:p>
            <a:br>
              <a:rPr lang="tr-TR" b="0" i="0" dirty="0">
                <a:solidFill>
                  <a:srgbClr val="374151"/>
                </a:solidFill>
                <a:effectLst/>
                <a:latin typeface="Söhne"/>
              </a:rPr>
            </a:br>
            <a:endParaRPr lang="tr-TR" b="0" i="0" dirty="0">
              <a:solidFill>
                <a:srgbClr val="374151"/>
              </a:solidFill>
              <a:effectLst/>
              <a:latin typeface="Söhne"/>
            </a:endParaRPr>
          </a:p>
        </p:txBody>
      </p:sp>
      <p:pic>
        <p:nvPicPr>
          <p:cNvPr id="13" name="Resim 12" descr="ağ, örüntü, yıldız, astronomi, örümcek ağı içeren bir resim">
            <a:extLst>
              <a:ext uri="{FF2B5EF4-FFF2-40B4-BE49-F238E27FC236}">
                <a16:creationId xmlns:a16="http://schemas.microsoft.com/office/drawing/2014/main" id="{4B3BB198-724F-1E56-1EBA-293C28C214A0}"/>
              </a:ext>
            </a:extLst>
          </p:cNvPr>
          <p:cNvPicPr>
            <a:picLocks noChangeAspect="1"/>
          </p:cNvPicPr>
          <p:nvPr/>
        </p:nvPicPr>
        <p:blipFill rotWithShape="1">
          <a:blip r:embed="rId3"/>
          <a:srcRect l="28814" r="37568"/>
          <a:stretch/>
        </p:blipFill>
        <p:spPr>
          <a:xfrm>
            <a:off x="1" y="1"/>
            <a:ext cx="1558138" cy="8229600"/>
          </a:xfrm>
          <a:prstGeom prst="rect">
            <a:avLst/>
          </a:prstGeom>
        </p:spPr>
      </p:pic>
      <p:pic>
        <p:nvPicPr>
          <p:cNvPr id="9" name="Resim 8" descr="metin, diyagram, çizgi, öykü gelişim çizgisi; kumpas; grafiğini çıkarma içeren bir resim&#10;&#10;Açıklama otomatik olarak oluşturuldu">
            <a:extLst>
              <a:ext uri="{FF2B5EF4-FFF2-40B4-BE49-F238E27FC236}">
                <a16:creationId xmlns:a16="http://schemas.microsoft.com/office/drawing/2014/main" id="{A5156C9E-85B0-FE46-1F45-845CF69A55AC}"/>
              </a:ext>
            </a:extLst>
          </p:cNvPr>
          <p:cNvPicPr>
            <a:picLocks noChangeAspect="1"/>
          </p:cNvPicPr>
          <p:nvPr/>
        </p:nvPicPr>
        <p:blipFill>
          <a:blip r:embed="rId4"/>
          <a:stretch>
            <a:fillRect/>
          </a:stretch>
        </p:blipFill>
        <p:spPr>
          <a:xfrm>
            <a:off x="2237649" y="2709821"/>
            <a:ext cx="6480962" cy="4034236"/>
          </a:xfrm>
          <a:prstGeom prst="rect">
            <a:avLst/>
          </a:prstGeom>
        </p:spPr>
      </p:pic>
      <p:pic>
        <p:nvPicPr>
          <p:cNvPr id="15" name="Resim 14" descr="ağ, örüntü, yıldız, astronomi, örümcek ağı içeren bir resim">
            <a:extLst>
              <a:ext uri="{FF2B5EF4-FFF2-40B4-BE49-F238E27FC236}">
                <a16:creationId xmlns:a16="http://schemas.microsoft.com/office/drawing/2014/main" id="{09F62B5B-57DB-93E4-7613-9AD49369CC70}"/>
              </a:ext>
            </a:extLst>
          </p:cNvPr>
          <p:cNvPicPr>
            <a:picLocks noChangeAspect="1"/>
          </p:cNvPicPr>
          <p:nvPr/>
        </p:nvPicPr>
        <p:blipFill rotWithShape="1">
          <a:blip r:embed="rId3"/>
          <a:srcRect l="28814" r="37568"/>
          <a:stretch/>
        </p:blipFill>
        <p:spPr>
          <a:xfrm>
            <a:off x="13072261" y="1"/>
            <a:ext cx="1558138" cy="8229600"/>
          </a:xfrm>
          <a:prstGeom prst="rect">
            <a:avLst/>
          </a:prstGeom>
        </p:spPr>
      </p:pic>
    </p:spTree>
    <p:extLst>
      <p:ext uri="{BB962C8B-B14F-4D97-AF65-F5344CB8AC3E}">
        <p14:creationId xmlns:p14="http://schemas.microsoft.com/office/powerpoint/2010/main" val="447441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2"/>
          <p:cNvSpPr/>
          <p:nvPr/>
        </p:nvSpPr>
        <p:spPr>
          <a:xfrm>
            <a:off x="989648" y="408124"/>
            <a:ext cx="9106852" cy="824746"/>
          </a:xfrm>
          <a:prstGeom prst="rect">
            <a:avLst/>
          </a:prstGeom>
          <a:noFill/>
          <a:ln/>
        </p:spPr>
        <p:txBody>
          <a:bodyPr wrap="none" rtlCol="0" anchor="t"/>
          <a:lstStyle/>
          <a:p>
            <a:pPr marL="0" indent="0">
              <a:lnSpc>
                <a:spcPts val="6494"/>
              </a:lnSpc>
              <a:buNone/>
            </a:pPr>
            <a:r>
              <a:rPr lang="en-US" sz="5195" b="1" dirty="0">
                <a:solidFill>
                  <a:srgbClr val="101014"/>
                </a:solidFill>
                <a:latin typeface="Playfair Display" pitchFamily="34" charset="0"/>
                <a:ea typeface="Playfair Display" pitchFamily="34" charset="-122"/>
                <a:cs typeface="Playfair Display" pitchFamily="34" charset="-120"/>
              </a:rPr>
              <a:t>Makine Öğrenmesi</a:t>
            </a:r>
            <a:r>
              <a:rPr lang="tr-TR" sz="5195" b="1" dirty="0">
                <a:solidFill>
                  <a:srgbClr val="101014"/>
                </a:solidFill>
                <a:latin typeface="Playfair Display" pitchFamily="34" charset="0"/>
                <a:ea typeface="Playfair Display" pitchFamily="34" charset="-122"/>
                <a:cs typeface="Playfair Display" pitchFamily="34" charset="-120"/>
              </a:rPr>
              <a:t> Modelleri</a:t>
            </a:r>
            <a:endParaRPr lang="en-US" sz="5195" dirty="0"/>
          </a:p>
        </p:txBody>
      </p:sp>
      <p:pic>
        <p:nvPicPr>
          <p:cNvPr id="6" name="Image 1" descr="preencoded.png"/>
          <p:cNvPicPr>
            <a:picLocks noChangeAspect="1"/>
          </p:cNvPicPr>
          <p:nvPr/>
        </p:nvPicPr>
        <p:blipFill>
          <a:blip r:embed="rId3"/>
          <a:stretch>
            <a:fillRect/>
          </a:stretch>
        </p:blipFill>
        <p:spPr>
          <a:xfrm>
            <a:off x="989648" y="1640995"/>
            <a:ext cx="1319570" cy="2957080"/>
          </a:xfrm>
          <a:prstGeom prst="rect">
            <a:avLst/>
          </a:prstGeom>
          <a:solidFill>
            <a:schemeClr val="bg1">
              <a:lumMod val="65000"/>
            </a:schemeClr>
          </a:solidFill>
        </p:spPr>
      </p:pic>
      <p:sp>
        <p:nvSpPr>
          <p:cNvPr id="7" name="Text 3"/>
          <p:cNvSpPr/>
          <p:nvPr/>
        </p:nvSpPr>
        <p:spPr>
          <a:xfrm>
            <a:off x="2705100" y="1549168"/>
            <a:ext cx="11552224" cy="412313"/>
          </a:xfrm>
          <a:prstGeom prst="rect">
            <a:avLst/>
          </a:prstGeom>
          <a:noFill/>
          <a:ln/>
        </p:spPr>
        <p:txBody>
          <a:bodyPr wrap="none" rtlCol="0" anchor="t"/>
          <a:lstStyle/>
          <a:p>
            <a:pPr marL="0" indent="0" algn="l">
              <a:lnSpc>
                <a:spcPts val="3247"/>
              </a:lnSpc>
              <a:buNone/>
            </a:pPr>
            <a:r>
              <a:rPr lang="en-US" sz="2598" b="1" dirty="0">
                <a:solidFill>
                  <a:srgbClr val="101014"/>
                </a:solidFill>
                <a:latin typeface="Playfair Display" pitchFamily="34" charset="0"/>
                <a:ea typeface="Playfair Display" pitchFamily="34" charset="-122"/>
                <a:cs typeface="Playfair Display" pitchFamily="34" charset="-120"/>
              </a:rPr>
              <a:t>Lineer Regresyon</a:t>
            </a:r>
            <a:endParaRPr lang="en-US" sz="2598" dirty="0"/>
          </a:p>
        </p:txBody>
      </p:sp>
      <p:sp>
        <p:nvSpPr>
          <p:cNvPr id="8" name="Text 4"/>
          <p:cNvSpPr/>
          <p:nvPr/>
        </p:nvSpPr>
        <p:spPr>
          <a:xfrm>
            <a:off x="2705100" y="2119834"/>
            <a:ext cx="6768084" cy="1754525"/>
          </a:xfrm>
          <a:prstGeom prst="rect">
            <a:avLst/>
          </a:prstGeom>
          <a:noFill/>
          <a:ln/>
        </p:spPr>
        <p:txBody>
          <a:bodyPr wrap="square" rtlCol="0" anchor="t"/>
          <a:lstStyle/>
          <a:p>
            <a:pPr marL="0" indent="0" algn="just">
              <a:lnSpc>
                <a:spcPts val="3325"/>
              </a:lnSpc>
              <a:buNone/>
            </a:pPr>
            <a:r>
              <a:rPr lang="tr-TR" dirty="0">
                <a:solidFill>
                  <a:srgbClr val="374151"/>
                </a:solidFill>
                <a:latin typeface="Söhne"/>
              </a:rPr>
              <a:t>İ</a:t>
            </a:r>
            <a:r>
              <a:rPr lang="tr-TR" b="0" i="0" dirty="0">
                <a:solidFill>
                  <a:srgbClr val="374151"/>
                </a:solidFill>
                <a:effectLst/>
                <a:latin typeface="Söhne"/>
              </a:rPr>
              <a:t>ki veya daha fazla değişken arasındaki ilişkiyi modelleyen ve bu ilişkiyi bir doğru ile temsil eden istatistiksel bir regresyon yöntemidir. </a:t>
            </a:r>
            <a:endParaRPr lang="en-US" dirty="0"/>
          </a:p>
        </p:txBody>
      </p:sp>
      <p:pic>
        <p:nvPicPr>
          <p:cNvPr id="9" name="Image 2" descr="preencoded.png"/>
          <p:cNvPicPr>
            <a:picLocks noChangeAspect="1"/>
          </p:cNvPicPr>
          <p:nvPr/>
        </p:nvPicPr>
        <p:blipFill>
          <a:blip r:embed="rId4"/>
          <a:stretch>
            <a:fillRect/>
          </a:stretch>
        </p:blipFill>
        <p:spPr>
          <a:xfrm>
            <a:off x="989648" y="4598074"/>
            <a:ext cx="1319570" cy="2957080"/>
          </a:xfrm>
          <a:prstGeom prst="rect">
            <a:avLst/>
          </a:prstGeom>
          <a:solidFill>
            <a:schemeClr val="bg1">
              <a:lumMod val="65000"/>
            </a:schemeClr>
          </a:solidFill>
        </p:spPr>
      </p:pic>
      <p:sp>
        <p:nvSpPr>
          <p:cNvPr id="10" name="Text 5"/>
          <p:cNvSpPr/>
          <p:nvPr/>
        </p:nvSpPr>
        <p:spPr>
          <a:xfrm>
            <a:off x="2710473" y="4602970"/>
            <a:ext cx="11546851" cy="412313"/>
          </a:xfrm>
          <a:prstGeom prst="rect">
            <a:avLst/>
          </a:prstGeom>
          <a:noFill/>
          <a:ln/>
        </p:spPr>
        <p:txBody>
          <a:bodyPr wrap="none" rtlCol="0" anchor="t"/>
          <a:lstStyle/>
          <a:p>
            <a:pPr marL="0" indent="0" algn="l">
              <a:lnSpc>
                <a:spcPts val="3247"/>
              </a:lnSpc>
              <a:buNone/>
            </a:pPr>
            <a:r>
              <a:rPr lang="en-US" sz="2598" b="1" dirty="0">
                <a:solidFill>
                  <a:srgbClr val="101014"/>
                </a:solidFill>
                <a:latin typeface="Playfair Display" pitchFamily="34" charset="0"/>
                <a:ea typeface="Playfair Display" pitchFamily="34" charset="-122"/>
                <a:cs typeface="Playfair Display" pitchFamily="34" charset="-120"/>
              </a:rPr>
              <a:t>Rastgele Orman </a:t>
            </a:r>
            <a:r>
              <a:rPr lang="tr-TR" sz="2598" b="1" dirty="0">
                <a:solidFill>
                  <a:srgbClr val="101014"/>
                </a:solidFill>
                <a:latin typeface="Playfair Display" pitchFamily="34" charset="0"/>
                <a:ea typeface="Playfair Display" pitchFamily="34" charset="-122"/>
                <a:cs typeface="Playfair Display" pitchFamily="34" charset="-120"/>
              </a:rPr>
              <a:t>Regresyonu</a:t>
            </a:r>
            <a:endParaRPr lang="en-US" sz="2598" dirty="0"/>
          </a:p>
        </p:txBody>
      </p:sp>
      <p:sp>
        <p:nvSpPr>
          <p:cNvPr id="11" name="Text 6"/>
          <p:cNvSpPr/>
          <p:nvPr/>
        </p:nvSpPr>
        <p:spPr>
          <a:xfrm>
            <a:off x="2705100" y="5173321"/>
            <a:ext cx="6825366" cy="993393"/>
          </a:xfrm>
          <a:prstGeom prst="rect">
            <a:avLst/>
          </a:prstGeom>
          <a:noFill/>
          <a:ln/>
        </p:spPr>
        <p:txBody>
          <a:bodyPr wrap="square" rtlCol="0" anchor="t"/>
          <a:lstStyle/>
          <a:p>
            <a:pPr marL="0" indent="0" algn="just">
              <a:lnSpc>
                <a:spcPts val="3325"/>
              </a:lnSpc>
              <a:buNone/>
            </a:pPr>
            <a:r>
              <a:rPr lang="tr-TR" b="0" i="0" dirty="0">
                <a:solidFill>
                  <a:srgbClr val="374151"/>
                </a:solidFill>
                <a:effectLst/>
                <a:latin typeface="Söhne"/>
              </a:rPr>
              <a:t>Bu model, birden çok karar ağacını bir araya getirerek daha güçlü ve kararlı bir regresyon modeli elde etmeyi amaçlar.</a:t>
            </a:r>
            <a:endParaRPr lang="en-US" dirty="0"/>
          </a:p>
        </p:txBody>
      </p:sp>
      <p:pic>
        <p:nvPicPr>
          <p:cNvPr id="16" name="Resim 15">
            <a:extLst>
              <a:ext uri="{FF2B5EF4-FFF2-40B4-BE49-F238E27FC236}">
                <a16:creationId xmlns:a16="http://schemas.microsoft.com/office/drawing/2014/main" id="{D127A57A-6320-35F6-E3D8-F8EA7A4272A2}"/>
              </a:ext>
            </a:extLst>
          </p:cNvPr>
          <p:cNvPicPr>
            <a:picLocks noChangeAspect="1"/>
          </p:cNvPicPr>
          <p:nvPr/>
        </p:nvPicPr>
        <p:blipFill>
          <a:blip r:embed="rId5"/>
          <a:stretch>
            <a:fillRect/>
          </a:stretch>
        </p:blipFill>
        <p:spPr>
          <a:xfrm>
            <a:off x="10159570" y="4829670"/>
            <a:ext cx="3481182" cy="2606042"/>
          </a:xfrm>
          <a:prstGeom prst="rect">
            <a:avLst/>
          </a:prstGeom>
        </p:spPr>
      </p:pic>
      <p:sp>
        <p:nvSpPr>
          <p:cNvPr id="19" name="Text 6">
            <a:extLst>
              <a:ext uri="{FF2B5EF4-FFF2-40B4-BE49-F238E27FC236}">
                <a16:creationId xmlns:a16="http://schemas.microsoft.com/office/drawing/2014/main" id="{B375602F-8FE5-BD3C-8DD4-CE4668B749F2}"/>
              </a:ext>
            </a:extLst>
          </p:cNvPr>
          <p:cNvSpPr/>
          <p:nvPr/>
        </p:nvSpPr>
        <p:spPr>
          <a:xfrm>
            <a:off x="11194359" y="7435712"/>
            <a:ext cx="1983943" cy="551552"/>
          </a:xfrm>
          <a:prstGeom prst="rect">
            <a:avLst/>
          </a:prstGeom>
          <a:noFill/>
          <a:ln/>
        </p:spPr>
        <p:txBody>
          <a:bodyPr wrap="square" rtlCol="0" anchor="t"/>
          <a:lstStyle/>
          <a:p>
            <a:pPr marL="0" indent="0" algn="l">
              <a:lnSpc>
                <a:spcPts val="3325"/>
              </a:lnSpc>
              <a:buNone/>
            </a:pPr>
            <a:r>
              <a:rPr lang="tr-TR" sz="1400" b="0" i="0" dirty="0">
                <a:solidFill>
                  <a:srgbClr val="374151"/>
                </a:solidFill>
                <a:effectLst/>
                <a:latin typeface="Söhne"/>
              </a:rPr>
              <a:t>Örnek Karar Ağacı Yapısı</a:t>
            </a:r>
            <a:endParaRPr lang="en-US" sz="1400" dirty="0"/>
          </a:p>
        </p:txBody>
      </p:sp>
      <p:pic>
        <p:nvPicPr>
          <p:cNvPr id="21" name="Resim 20">
            <a:extLst>
              <a:ext uri="{FF2B5EF4-FFF2-40B4-BE49-F238E27FC236}">
                <a16:creationId xmlns:a16="http://schemas.microsoft.com/office/drawing/2014/main" id="{C7698D9A-7853-F883-4AD9-A3DDEB0EECD1}"/>
              </a:ext>
            </a:extLst>
          </p:cNvPr>
          <p:cNvPicPr>
            <a:picLocks noChangeAspect="1"/>
          </p:cNvPicPr>
          <p:nvPr/>
        </p:nvPicPr>
        <p:blipFill rotWithShape="1">
          <a:blip r:embed="rId6"/>
          <a:srcRect r="33721" b="77781"/>
          <a:stretch/>
        </p:blipFill>
        <p:spPr>
          <a:xfrm>
            <a:off x="10096500" y="1549168"/>
            <a:ext cx="4179663" cy="545037"/>
          </a:xfrm>
          <a:prstGeom prst="rect">
            <a:avLst/>
          </a:prstGeom>
        </p:spPr>
      </p:pic>
      <p:pic>
        <p:nvPicPr>
          <p:cNvPr id="3" name="Resim 2" descr="çizgi, diyagram, metin, öykü gelişim çizgisi; kumpas; grafiğini çıkarma içeren bir resim&#10;&#10;Açıklama otomatik olarak oluşturuldu">
            <a:extLst>
              <a:ext uri="{FF2B5EF4-FFF2-40B4-BE49-F238E27FC236}">
                <a16:creationId xmlns:a16="http://schemas.microsoft.com/office/drawing/2014/main" id="{BAF1A6C9-F084-0DCE-0EA9-537D539F3981}"/>
              </a:ext>
            </a:extLst>
          </p:cNvPr>
          <p:cNvPicPr>
            <a:picLocks noChangeAspect="1"/>
          </p:cNvPicPr>
          <p:nvPr/>
        </p:nvPicPr>
        <p:blipFill rotWithShape="1">
          <a:blip r:embed="rId7"/>
          <a:srcRect l="7476" t="15305" r="16387" b="3322"/>
          <a:stretch/>
        </p:blipFill>
        <p:spPr>
          <a:xfrm>
            <a:off x="10096500" y="2076218"/>
            <a:ext cx="3714404" cy="2574870"/>
          </a:xfrm>
          <a:prstGeom prst="rect">
            <a:avLst/>
          </a:prstGeom>
        </p:spPr>
      </p:pic>
    </p:spTree>
    <p:extLst>
      <p:ext uri="{BB962C8B-B14F-4D97-AF65-F5344CB8AC3E}">
        <p14:creationId xmlns:p14="http://schemas.microsoft.com/office/powerpoint/2010/main" val="2721048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4" name="Image 0" descr="preencoded.png"/>
          <p:cNvPicPr>
            <a:picLocks noChangeAspect="1"/>
          </p:cNvPicPr>
          <p:nvPr/>
        </p:nvPicPr>
        <p:blipFill>
          <a:blip r:embed="rId3"/>
          <a:stretch>
            <a:fillRect/>
          </a:stretch>
        </p:blipFill>
        <p:spPr>
          <a:xfrm>
            <a:off x="0" y="1"/>
            <a:ext cx="14630400" cy="1668648"/>
          </a:xfrm>
          <a:prstGeom prst="rect">
            <a:avLst/>
          </a:prstGeom>
        </p:spPr>
      </p:pic>
      <p:sp>
        <p:nvSpPr>
          <p:cNvPr id="5" name="Text 2"/>
          <p:cNvSpPr/>
          <p:nvPr/>
        </p:nvSpPr>
        <p:spPr>
          <a:xfrm>
            <a:off x="1404515" y="1742824"/>
            <a:ext cx="9883140" cy="824746"/>
          </a:xfrm>
          <a:prstGeom prst="rect">
            <a:avLst/>
          </a:prstGeom>
          <a:noFill/>
          <a:ln/>
        </p:spPr>
        <p:txBody>
          <a:bodyPr wrap="none" rtlCol="0" anchor="t"/>
          <a:lstStyle/>
          <a:p>
            <a:pPr marL="0" indent="0">
              <a:lnSpc>
                <a:spcPts val="6494"/>
              </a:lnSpc>
              <a:buNone/>
            </a:pPr>
            <a:r>
              <a:rPr lang="tr-TR" sz="5195" b="1" dirty="0">
                <a:latin typeface="Playfair Display" pitchFamily="34" charset="0"/>
                <a:ea typeface="Playfair Display" pitchFamily="34" charset="-122"/>
                <a:cs typeface="Playfair Display" pitchFamily="34" charset="-120"/>
              </a:rPr>
              <a:t>Rötar Süresinin </a:t>
            </a:r>
            <a:r>
              <a:rPr lang="en-US" sz="5195" b="1" dirty="0">
                <a:latin typeface="Playfair Display" pitchFamily="34" charset="0"/>
                <a:ea typeface="Playfair Display" pitchFamily="34" charset="-122"/>
                <a:cs typeface="Playfair Display" pitchFamily="34" charset="-120"/>
              </a:rPr>
              <a:t>Tahmin Edilmesi</a:t>
            </a:r>
            <a:endParaRPr lang="en-US" sz="5195" dirty="0"/>
          </a:p>
        </p:txBody>
      </p:sp>
      <p:sp>
        <p:nvSpPr>
          <p:cNvPr id="6" name="Shape 3"/>
          <p:cNvSpPr/>
          <p:nvPr/>
        </p:nvSpPr>
        <p:spPr>
          <a:xfrm>
            <a:off x="7703754" y="3218961"/>
            <a:ext cx="49173" cy="3054667"/>
          </a:xfrm>
          <a:prstGeom prst="rect">
            <a:avLst/>
          </a:prstGeom>
          <a:solidFill>
            <a:schemeClr val="tx1">
              <a:lumMod val="95000"/>
              <a:lumOff val="5000"/>
            </a:schemeClr>
          </a:solidFill>
          <a:ln/>
        </p:spPr>
        <p:txBody>
          <a:bodyPr/>
          <a:lstStyle/>
          <a:p>
            <a:endParaRPr lang="en-GB" dirty="0"/>
          </a:p>
        </p:txBody>
      </p:sp>
      <p:sp>
        <p:nvSpPr>
          <p:cNvPr id="7" name="Shape 4"/>
          <p:cNvSpPr/>
          <p:nvPr/>
        </p:nvSpPr>
        <p:spPr>
          <a:xfrm>
            <a:off x="8026949" y="3440000"/>
            <a:ext cx="923687" cy="52745"/>
          </a:xfrm>
          <a:prstGeom prst="rect">
            <a:avLst/>
          </a:prstGeom>
          <a:solidFill>
            <a:schemeClr val="tx1">
              <a:lumMod val="95000"/>
              <a:lumOff val="5000"/>
            </a:schemeClr>
          </a:solidFill>
          <a:ln/>
        </p:spPr>
        <p:txBody>
          <a:bodyPr/>
          <a:lstStyle/>
          <a:p>
            <a:endParaRPr lang="en-GB" dirty="0"/>
          </a:p>
        </p:txBody>
      </p:sp>
      <p:sp>
        <p:nvSpPr>
          <p:cNvPr id="8" name="Shape 5"/>
          <p:cNvSpPr/>
          <p:nvPr/>
        </p:nvSpPr>
        <p:spPr>
          <a:xfrm>
            <a:off x="7433185" y="3169550"/>
            <a:ext cx="593765" cy="593765"/>
          </a:xfrm>
          <a:prstGeom prst="roundRect">
            <a:avLst>
              <a:gd name="adj" fmla="val 26670"/>
            </a:avLst>
          </a:prstGeom>
          <a:solidFill>
            <a:schemeClr val="bg1">
              <a:lumMod val="50000"/>
            </a:schemeClr>
          </a:solidFill>
          <a:ln/>
        </p:spPr>
        <p:txBody>
          <a:bodyPr/>
          <a:lstStyle/>
          <a:p>
            <a:endParaRPr lang="en-GB" dirty="0"/>
          </a:p>
        </p:txBody>
      </p:sp>
      <p:sp>
        <p:nvSpPr>
          <p:cNvPr id="9" name="Text 6"/>
          <p:cNvSpPr/>
          <p:nvPr/>
        </p:nvSpPr>
        <p:spPr>
          <a:xfrm>
            <a:off x="7653807" y="3218961"/>
            <a:ext cx="152400" cy="494824"/>
          </a:xfrm>
          <a:prstGeom prst="rect">
            <a:avLst/>
          </a:prstGeom>
          <a:noFill/>
          <a:ln/>
        </p:spPr>
        <p:txBody>
          <a:bodyPr wrap="none" rtlCol="0" anchor="t"/>
          <a:lstStyle/>
          <a:p>
            <a:pPr marL="0" indent="0" algn="ctr">
              <a:lnSpc>
                <a:spcPts val="3897"/>
              </a:lnSpc>
              <a:buNone/>
            </a:pPr>
            <a:r>
              <a:rPr lang="en-US" sz="3117" b="1" dirty="0">
                <a:solidFill>
                  <a:srgbClr val="101014"/>
                </a:solidFill>
                <a:latin typeface="Playfair Display" pitchFamily="34" charset="0"/>
                <a:ea typeface="Playfair Display" pitchFamily="34" charset="-122"/>
                <a:cs typeface="Playfair Display" pitchFamily="34" charset="-120"/>
              </a:rPr>
              <a:t>1</a:t>
            </a:r>
            <a:endParaRPr lang="en-US" sz="3117" dirty="0"/>
          </a:p>
        </p:txBody>
      </p:sp>
      <p:sp>
        <p:nvSpPr>
          <p:cNvPr id="10" name="Text 7"/>
          <p:cNvSpPr/>
          <p:nvPr/>
        </p:nvSpPr>
        <p:spPr>
          <a:xfrm>
            <a:off x="9181677" y="3227295"/>
            <a:ext cx="3840480" cy="412313"/>
          </a:xfrm>
          <a:prstGeom prst="rect">
            <a:avLst/>
          </a:prstGeom>
          <a:noFill/>
          <a:ln/>
        </p:spPr>
        <p:txBody>
          <a:bodyPr wrap="none" rtlCol="0" anchor="t"/>
          <a:lstStyle/>
          <a:p>
            <a:pPr marL="0" indent="0" algn="l">
              <a:lnSpc>
                <a:spcPts val="3247"/>
              </a:lnSpc>
              <a:buNone/>
            </a:pPr>
            <a:r>
              <a:rPr lang="en-US" sz="2598" b="1" dirty="0">
                <a:solidFill>
                  <a:srgbClr val="101014"/>
                </a:solidFill>
                <a:latin typeface="Playfair Display" pitchFamily="34" charset="0"/>
                <a:ea typeface="Playfair Display" pitchFamily="34" charset="-122"/>
                <a:cs typeface="Playfair Display" pitchFamily="34" charset="-120"/>
              </a:rPr>
              <a:t>Algoritmaların Kullanımı</a:t>
            </a:r>
            <a:endParaRPr lang="en-US" sz="2598" dirty="0"/>
          </a:p>
        </p:txBody>
      </p:sp>
      <p:sp>
        <p:nvSpPr>
          <p:cNvPr id="11" name="Text 8"/>
          <p:cNvSpPr/>
          <p:nvPr/>
        </p:nvSpPr>
        <p:spPr>
          <a:xfrm>
            <a:off x="9181677" y="3797962"/>
            <a:ext cx="5448723" cy="1266944"/>
          </a:xfrm>
          <a:prstGeom prst="rect">
            <a:avLst/>
          </a:prstGeom>
          <a:noFill/>
          <a:ln/>
        </p:spPr>
        <p:txBody>
          <a:bodyPr wrap="square" rtlCol="0" anchor="t"/>
          <a:lstStyle/>
          <a:p>
            <a:pPr marL="0" indent="0" algn="just">
              <a:lnSpc>
                <a:spcPts val="3325"/>
              </a:lnSpc>
              <a:buNone/>
            </a:pPr>
            <a:r>
              <a:rPr lang="en-US" sz="2078" dirty="0">
                <a:solidFill>
                  <a:srgbClr val="39393C"/>
                </a:solidFill>
                <a:latin typeface="Open Sans" pitchFamily="34" charset="0"/>
                <a:ea typeface="Open Sans" pitchFamily="34" charset="-122"/>
                <a:cs typeface="Open Sans" pitchFamily="34" charset="-120"/>
              </a:rPr>
              <a:t>Lineer regresyon ve rastgele orman algoritmalarını uçuş verileriyle eğitiyoruz</a:t>
            </a:r>
            <a:endParaRPr lang="en-US" sz="2078" dirty="0"/>
          </a:p>
        </p:txBody>
      </p:sp>
      <p:sp>
        <p:nvSpPr>
          <p:cNvPr id="12" name="Shape 9"/>
          <p:cNvSpPr/>
          <p:nvPr/>
        </p:nvSpPr>
        <p:spPr>
          <a:xfrm>
            <a:off x="6509498" y="4759451"/>
            <a:ext cx="923687" cy="52745"/>
          </a:xfrm>
          <a:prstGeom prst="rect">
            <a:avLst/>
          </a:prstGeom>
          <a:solidFill>
            <a:schemeClr val="tx1">
              <a:lumMod val="95000"/>
              <a:lumOff val="5000"/>
            </a:schemeClr>
          </a:solidFill>
          <a:ln/>
        </p:spPr>
        <p:txBody>
          <a:bodyPr/>
          <a:lstStyle/>
          <a:p>
            <a:endParaRPr lang="en-GB" dirty="0"/>
          </a:p>
        </p:txBody>
      </p:sp>
      <p:sp>
        <p:nvSpPr>
          <p:cNvPr id="13" name="Shape 10"/>
          <p:cNvSpPr/>
          <p:nvPr/>
        </p:nvSpPr>
        <p:spPr>
          <a:xfrm>
            <a:off x="7433185" y="4489000"/>
            <a:ext cx="593765" cy="593765"/>
          </a:xfrm>
          <a:prstGeom prst="roundRect">
            <a:avLst>
              <a:gd name="adj" fmla="val 26670"/>
            </a:avLst>
          </a:prstGeom>
          <a:solidFill>
            <a:schemeClr val="bg1">
              <a:lumMod val="50000"/>
            </a:schemeClr>
          </a:solidFill>
          <a:ln/>
        </p:spPr>
        <p:txBody>
          <a:bodyPr/>
          <a:lstStyle/>
          <a:p>
            <a:endParaRPr lang="en-GB" dirty="0"/>
          </a:p>
        </p:txBody>
      </p:sp>
      <p:sp>
        <p:nvSpPr>
          <p:cNvPr id="14" name="Text 11"/>
          <p:cNvSpPr/>
          <p:nvPr/>
        </p:nvSpPr>
        <p:spPr>
          <a:xfrm>
            <a:off x="7627137" y="4538411"/>
            <a:ext cx="205740" cy="494824"/>
          </a:xfrm>
          <a:prstGeom prst="rect">
            <a:avLst/>
          </a:prstGeom>
          <a:noFill/>
          <a:ln/>
        </p:spPr>
        <p:txBody>
          <a:bodyPr wrap="none" rtlCol="0" anchor="t"/>
          <a:lstStyle/>
          <a:p>
            <a:pPr marL="0" indent="0" algn="ctr">
              <a:lnSpc>
                <a:spcPts val="3897"/>
              </a:lnSpc>
              <a:buNone/>
            </a:pPr>
            <a:r>
              <a:rPr lang="en-US" sz="3117" b="1" dirty="0">
                <a:solidFill>
                  <a:srgbClr val="101014"/>
                </a:solidFill>
                <a:latin typeface="Playfair Display" pitchFamily="34" charset="0"/>
                <a:ea typeface="Playfair Display" pitchFamily="34" charset="-122"/>
                <a:cs typeface="Playfair Display" pitchFamily="34" charset="-120"/>
              </a:rPr>
              <a:t>2</a:t>
            </a:r>
            <a:endParaRPr lang="en-US" sz="3117" dirty="0"/>
          </a:p>
        </p:txBody>
      </p:sp>
      <p:sp>
        <p:nvSpPr>
          <p:cNvPr id="15" name="Text 12"/>
          <p:cNvSpPr/>
          <p:nvPr/>
        </p:nvSpPr>
        <p:spPr>
          <a:xfrm>
            <a:off x="3639199" y="4546746"/>
            <a:ext cx="2639258" cy="412313"/>
          </a:xfrm>
          <a:prstGeom prst="rect">
            <a:avLst/>
          </a:prstGeom>
          <a:noFill/>
          <a:ln/>
        </p:spPr>
        <p:txBody>
          <a:bodyPr wrap="none" rtlCol="0" anchor="t"/>
          <a:lstStyle/>
          <a:p>
            <a:pPr marL="0" indent="0" algn="r">
              <a:lnSpc>
                <a:spcPts val="3247"/>
              </a:lnSpc>
              <a:buNone/>
            </a:pPr>
            <a:r>
              <a:rPr lang="en-US" sz="2598" b="1" dirty="0">
                <a:solidFill>
                  <a:srgbClr val="101014"/>
                </a:solidFill>
                <a:latin typeface="Playfair Display" pitchFamily="34" charset="0"/>
                <a:ea typeface="Playfair Display" pitchFamily="34" charset="-122"/>
                <a:cs typeface="Playfair Display" pitchFamily="34" charset="-120"/>
              </a:rPr>
              <a:t>Tahmin Süreci</a:t>
            </a:r>
            <a:endParaRPr lang="en-US" sz="2598" dirty="0"/>
          </a:p>
        </p:txBody>
      </p:sp>
      <p:sp>
        <p:nvSpPr>
          <p:cNvPr id="16" name="Text 13"/>
          <p:cNvSpPr/>
          <p:nvPr/>
        </p:nvSpPr>
        <p:spPr>
          <a:xfrm>
            <a:off x="1" y="5117412"/>
            <a:ext cx="6278458" cy="1266944"/>
          </a:xfrm>
          <a:prstGeom prst="rect">
            <a:avLst/>
          </a:prstGeom>
          <a:noFill/>
          <a:ln/>
        </p:spPr>
        <p:txBody>
          <a:bodyPr wrap="square" rtlCol="0" anchor="t"/>
          <a:lstStyle/>
          <a:p>
            <a:pPr marL="0" indent="0" algn="just">
              <a:lnSpc>
                <a:spcPts val="3325"/>
              </a:lnSpc>
              <a:buNone/>
            </a:pPr>
            <a:r>
              <a:rPr lang="en-US" sz="2078" dirty="0">
                <a:solidFill>
                  <a:srgbClr val="39393C"/>
                </a:solidFill>
                <a:latin typeface="Open Sans" pitchFamily="34" charset="0"/>
                <a:ea typeface="Open Sans" pitchFamily="34" charset="-122"/>
                <a:cs typeface="Open Sans" pitchFamily="34" charset="-120"/>
              </a:rPr>
              <a:t>Eğitilen algoritmaları kullanarak test verilerindeki uçuş rötarlarını tahmin ediyoruz</a:t>
            </a:r>
            <a:endParaRPr lang="en-US" sz="2078" dirty="0"/>
          </a:p>
        </p:txBody>
      </p:sp>
      <p:sp>
        <p:nvSpPr>
          <p:cNvPr id="17" name="Shape 14"/>
          <p:cNvSpPr/>
          <p:nvPr/>
        </p:nvSpPr>
        <p:spPr>
          <a:xfrm>
            <a:off x="8026949" y="6074020"/>
            <a:ext cx="923687" cy="52745"/>
          </a:xfrm>
          <a:prstGeom prst="rect">
            <a:avLst/>
          </a:prstGeom>
          <a:solidFill>
            <a:schemeClr val="tx1">
              <a:lumMod val="95000"/>
              <a:lumOff val="5000"/>
            </a:schemeClr>
          </a:solidFill>
          <a:ln/>
        </p:spPr>
        <p:txBody>
          <a:bodyPr/>
          <a:lstStyle/>
          <a:p>
            <a:endParaRPr lang="en-GB" dirty="0"/>
          </a:p>
        </p:txBody>
      </p:sp>
      <p:sp>
        <p:nvSpPr>
          <p:cNvPr id="18" name="Shape 15"/>
          <p:cNvSpPr/>
          <p:nvPr/>
        </p:nvSpPr>
        <p:spPr>
          <a:xfrm>
            <a:off x="7433185" y="5803569"/>
            <a:ext cx="593765" cy="593765"/>
          </a:xfrm>
          <a:prstGeom prst="roundRect">
            <a:avLst>
              <a:gd name="adj" fmla="val 26670"/>
            </a:avLst>
          </a:prstGeom>
          <a:solidFill>
            <a:schemeClr val="bg1">
              <a:lumMod val="50000"/>
            </a:schemeClr>
          </a:solidFill>
          <a:ln/>
        </p:spPr>
        <p:txBody>
          <a:bodyPr/>
          <a:lstStyle/>
          <a:p>
            <a:endParaRPr lang="en-GB" dirty="0"/>
          </a:p>
        </p:txBody>
      </p:sp>
      <p:sp>
        <p:nvSpPr>
          <p:cNvPr id="19" name="Text 16"/>
          <p:cNvSpPr/>
          <p:nvPr/>
        </p:nvSpPr>
        <p:spPr>
          <a:xfrm>
            <a:off x="7634757" y="5852980"/>
            <a:ext cx="190500" cy="494824"/>
          </a:xfrm>
          <a:prstGeom prst="rect">
            <a:avLst/>
          </a:prstGeom>
          <a:noFill/>
          <a:ln/>
        </p:spPr>
        <p:txBody>
          <a:bodyPr wrap="none" rtlCol="0" anchor="t"/>
          <a:lstStyle/>
          <a:p>
            <a:pPr marL="0" indent="0" algn="ctr">
              <a:lnSpc>
                <a:spcPts val="3897"/>
              </a:lnSpc>
              <a:buNone/>
            </a:pPr>
            <a:r>
              <a:rPr lang="en-US" sz="3117" b="1" dirty="0">
                <a:solidFill>
                  <a:srgbClr val="101014"/>
                </a:solidFill>
                <a:latin typeface="Playfair Display" pitchFamily="34" charset="0"/>
                <a:ea typeface="Playfair Display" pitchFamily="34" charset="-122"/>
                <a:cs typeface="Playfair Display" pitchFamily="34" charset="-120"/>
              </a:rPr>
              <a:t>3</a:t>
            </a:r>
            <a:endParaRPr lang="en-US" sz="3117" dirty="0"/>
          </a:p>
        </p:txBody>
      </p:sp>
      <p:sp>
        <p:nvSpPr>
          <p:cNvPr id="20" name="Text 17"/>
          <p:cNvSpPr/>
          <p:nvPr/>
        </p:nvSpPr>
        <p:spPr>
          <a:xfrm>
            <a:off x="9181677" y="5861315"/>
            <a:ext cx="4434840" cy="412313"/>
          </a:xfrm>
          <a:prstGeom prst="rect">
            <a:avLst/>
          </a:prstGeom>
          <a:noFill/>
          <a:ln/>
        </p:spPr>
        <p:txBody>
          <a:bodyPr wrap="none" rtlCol="0" anchor="t"/>
          <a:lstStyle/>
          <a:p>
            <a:pPr marL="0" indent="0" algn="l">
              <a:lnSpc>
                <a:spcPts val="3247"/>
              </a:lnSpc>
              <a:buNone/>
            </a:pPr>
            <a:r>
              <a:rPr lang="en-US" sz="2598" b="1" dirty="0">
                <a:solidFill>
                  <a:srgbClr val="101014"/>
                </a:solidFill>
                <a:latin typeface="Playfair Display" pitchFamily="34" charset="0"/>
                <a:ea typeface="Playfair Display" pitchFamily="34" charset="-122"/>
                <a:cs typeface="Playfair Display" pitchFamily="34" charset="-120"/>
              </a:rPr>
              <a:t>Performans Değerlendirmesi</a:t>
            </a:r>
            <a:endParaRPr lang="en-US" sz="2598" dirty="0"/>
          </a:p>
        </p:txBody>
      </p:sp>
      <p:sp>
        <p:nvSpPr>
          <p:cNvPr id="21" name="Text 18"/>
          <p:cNvSpPr/>
          <p:nvPr/>
        </p:nvSpPr>
        <p:spPr>
          <a:xfrm>
            <a:off x="8133347" y="6431981"/>
            <a:ext cx="6497053" cy="1689259"/>
          </a:xfrm>
          <a:prstGeom prst="rect">
            <a:avLst/>
          </a:prstGeom>
          <a:noFill/>
          <a:ln/>
        </p:spPr>
        <p:txBody>
          <a:bodyPr wrap="square" rtlCol="0" anchor="t"/>
          <a:lstStyle/>
          <a:p>
            <a:pPr>
              <a:lnSpc>
                <a:spcPts val="3325"/>
              </a:lnSpc>
            </a:pPr>
            <a:r>
              <a:rPr lang="tr-TR" dirty="0">
                <a:solidFill>
                  <a:srgbClr val="39393C"/>
                </a:solidFill>
                <a:latin typeface="Open Sans" pitchFamily="34" charset="0"/>
                <a:ea typeface="Open Sans" pitchFamily="34" charset="-122"/>
                <a:cs typeface="Open Sans" pitchFamily="34" charset="-120"/>
              </a:rPr>
              <a:t>-</a:t>
            </a:r>
            <a:r>
              <a:rPr lang="en-US" dirty="0">
                <a:solidFill>
                  <a:srgbClr val="39393C"/>
                </a:solidFill>
                <a:latin typeface="Open Sans" pitchFamily="34" charset="0"/>
                <a:ea typeface="Open Sans" pitchFamily="34" charset="-122"/>
                <a:cs typeface="Open Sans" pitchFamily="34" charset="-120"/>
              </a:rPr>
              <a:t>Mean Squared Error (MSE) </a:t>
            </a:r>
            <a:endParaRPr lang="tr-TR" dirty="0">
              <a:solidFill>
                <a:srgbClr val="39393C"/>
              </a:solidFill>
              <a:latin typeface="Open Sans" pitchFamily="34" charset="0"/>
              <a:ea typeface="Open Sans" pitchFamily="34" charset="-122"/>
              <a:cs typeface="Open Sans" pitchFamily="34" charset="-120"/>
            </a:endParaRPr>
          </a:p>
          <a:p>
            <a:pPr>
              <a:lnSpc>
                <a:spcPts val="3325"/>
              </a:lnSpc>
            </a:pPr>
            <a:r>
              <a:rPr lang="tr-TR" dirty="0">
                <a:solidFill>
                  <a:srgbClr val="39393C"/>
                </a:solidFill>
                <a:latin typeface="Open Sans" pitchFamily="34" charset="0"/>
                <a:ea typeface="Open Sans" pitchFamily="34" charset="-122"/>
                <a:cs typeface="Open Sans" pitchFamily="34" charset="-120"/>
              </a:rPr>
              <a:t>-</a:t>
            </a:r>
            <a:r>
              <a:rPr lang="en-US" dirty="0">
                <a:solidFill>
                  <a:srgbClr val="39393C"/>
                </a:solidFill>
                <a:latin typeface="Open Sans" pitchFamily="34" charset="0"/>
                <a:ea typeface="Open Sans" pitchFamily="34" charset="-122"/>
                <a:cs typeface="Open Sans" pitchFamily="34" charset="-120"/>
              </a:rPr>
              <a:t>Root Mean Squared Error (RMSE)</a:t>
            </a:r>
            <a:br>
              <a:rPr lang="tr-TR" dirty="0">
                <a:solidFill>
                  <a:srgbClr val="39393C"/>
                </a:solidFill>
                <a:latin typeface="Open Sans" pitchFamily="34" charset="0"/>
                <a:ea typeface="Open Sans" pitchFamily="34" charset="-122"/>
                <a:cs typeface="Open Sans" pitchFamily="34" charset="-120"/>
              </a:rPr>
            </a:br>
            <a:r>
              <a:rPr lang="tr-TR" dirty="0">
                <a:solidFill>
                  <a:srgbClr val="39393C"/>
                </a:solidFill>
                <a:latin typeface="Open Sans" pitchFamily="34" charset="0"/>
                <a:ea typeface="Open Sans" pitchFamily="34" charset="-122"/>
                <a:cs typeface="Open Sans" pitchFamily="34" charset="-120"/>
              </a:rPr>
              <a:t>Modelin gerçek değerlere ne kadar yakın olduğunu test ediyoruz </a:t>
            </a:r>
            <a:endParaRPr lang="en-US" dirty="0">
              <a:solidFill>
                <a:srgbClr val="39393C"/>
              </a:solidFill>
              <a:latin typeface="Open Sans" pitchFamily="34" charset="0"/>
              <a:ea typeface="Open Sans" pitchFamily="34" charset="-122"/>
              <a:cs typeface="Open Sans" pitchFamily="34" charset="-12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3" name="Shape 1"/>
          <p:cNvSpPr/>
          <p:nvPr/>
        </p:nvSpPr>
        <p:spPr>
          <a:xfrm>
            <a:off x="0" y="0"/>
            <a:ext cx="14630400" cy="8229600"/>
          </a:xfrm>
          <a:prstGeom prst="rect">
            <a:avLst/>
          </a:prstGeom>
          <a:solidFill>
            <a:srgbClr val="F3F3F7"/>
          </a:solidFill>
          <a:ln/>
        </p:spPr>
        <p:txBody>
          <a:bodyPr/>
          <a:lstStyle/>
          <a:p>
            <a:endParaRPr lang="en-GB" dirty="0"/>
          </a:p>
        </p:txBody>
      </p:sp>
      <p:pic>
        <p:nvPicPr>
          <p:cNvPr id="23" name="Resim 22" descr="metin, ekran görüntüsü, siyah beyaz, kalıp, desen, düzen içeren bir resim&#10;&#10;Açıklama otomatik olarak oluşturuldu">
            <a:extLst>
              <a:ext uri="{FF2B5EF4-FFF2-40B4-BE49-F238E27FC236}">
                <a16:creationId xmlns:a16="http://schemas.microsoft.com/office/drawing/2014/main" id="{885A9E55-F4F9-4E78-7B09-10B2DA726123}"/>
              </a:ext>
            </a:extLst>
          </p:cNvPr>
          <p:cNvPicPr>
            <a:picLocks noChangeAspect="1"/>
          </p:cNvPicPr>
          <p:nvPr/>
        </p:nvPicPr>
        <p:blipFill rotWithShape="1">
          <a:blip r:embed="rId3"/>
          <a:srcRect r="41430" b="7315"/>
          <a:stretch/>
        </p:blipFill>
        <p:spPr>
          <a:xfrm>
            <a:off x="3685018" y="1375965"/>
            <a:ext cx="1662260" cy="5587565"/>
          </a:xfrm>
          <a:prstGeom prst="rect">
            <a:avLst/>
          </a:prstGeom>
        </p:spPr>
      </p:pic>
      <p:sp>
        <p:nvSpPr>
          <p:cNvPr id="28" name="Shape 3">
            <a:extLst>
              <a:ext uri="{FF2B5EF4-FFF2-40B4-BE49-F238E27FC236}">
                <a16:creationId xmlns:a16="http://schemas.microsoft.com/office/drawing/2014/main" id="{7F70C5E7-C2FF-10CB-290C-4B369469D13A}"/>
              </a:ext>
            </a:extLst>
          </p:cNvPr>
          <p:cNvSpPr/>
          <p:nvPr/>
        </p:nvSpPr>
        <p:spPr>
          <a:xfrm>
            <a:off x="2066331" y="2464658"/>
            <a:ext cx="49173" cy="3054667"/>
          </a:xfrm>
          <a:prstGeom prst="rect">
            <a:avLst/>
          </a:prstGeom>
          <a:solidFill>
            <a:schemeClr val="tx1">
              <a:lumMod val="95000"/>
              <a:lumOff val="5000"/>
            </a:schemeClr>
          </a:solidFill>
          <a:ln/>
        </p:spPr>
        <p:txBody>
          <a:bodyPr/>
          <a:lstStyle/>
          <a:p>
            <a:endParaRPr lang="en-GB" dirty="0"/>
          </a:p>
        </p:txBody>
      </p:sp>
      <p:sp>
        <p:nvSpPr>
          <p:cNvPr id="30" name="Shape 5">
            <a:extLst>
              <a:ext uri="{FF2B5EF4-FFF2-40B4-BE49-F238E27FC236}">
                <a16:creationId xmlns:a16="http://schemas.microsoft.com/office/drawing/2014/main" id="{8BAC436B-23BD-EF95-4131-61ED1EA5592E}"/>
              </a:ext>
            </a:extLst>
          </p:cNvPr>
          <p:cNvSpPr/>
          <p:nvPr/>
        </p:nvSpPr>
        <p:spPr>
          <a:xfrm>
            <a:off x="1795762" y="2415247"/>
            <a:ext cx="593765" cy="593765"/>
          </a:xfrm>
          <a:prstGeom prst="roundRect">
            <a:avLst>
              <a:gd name="adj" fmla="val 26670"/>
            </a:avLst>
          </a:prstGeom>
          <a:solidFill>
            <a:schemeClr val="bg1">
              <a:lumMod val="50000"/>
            </a:schemeClr>
          </a:solidFill>
          <a:ln/>
        </p:spPr>
        <p:txBody>
          <a:bodyPr/>
          <a:lstStyle/>
          <a:p>
            <a:endParaRPr lang="en-GB" dirty="0"/>
          </a:p>
        </p:txBody>
      </p:sp>
      <p:sp>
        <p:nvSpPr>
          <p:cNvPr id="31" name="Text 6">
            <a:extLst>
              <a:ext uri="{FF2B5EF4-FFF2-40B4-BE49-F238E27FC236}">
                <a16:creationId xmlns:a16="http://schemas.microsoft.com/office/drawing/2014/main" id="{8058919E-08E6-118C-FF2F-3FBB1C8C755E}"/>
              </a:ext>
            </a:extLst>
          </p:cNvPr>
          <p:cNvSpPr/>
          <p:nvPr/>
        </p:nvSpPr>
        <p:spPr>
          <a:xfrm>
            <a:off x="2016384" y="2464658"/>
            <a:ext cx="152400" cy="494824"/>
          </a:xfrm>
          <a:prstGeom prst="rect">
            <a:avLst/>
          </a:prstGeom>
          <a:noFill/>
          <a:ln/>
        </p:spPr>
        <p:txBody>
          <a:bodyPr wrap="none" rtlCol="0" anchor="t"/>
          <a:lstStyle/>
          <a:p>
            <a:pPr marL="0" indent="0" algn="ctr">
              <a:lnSpc>
                <a:spcPts val="3897"/>
              </a:lnSpc>
              <a:buNone/>
            </a:pPr>
            <a:r>
              <a:rPr lang="en-US" sz="3117" b="1" dirty="0">
                <a:solidFill>
                  <a:srgbClr val="101014"/>
                </a:solidFill>
                <a:latin typeface="Playfair Display" pitchFamily="34" charset="0"/>
                <a:ea typeface="Playfair Display" pitchFamily="34" charset="-122"/>
                <a:cs typeface="Playfair Display" pitchFamily="34" charset="-120"/>
              </a:rPr>
              <a:t>1</a:t>
            </a:r>
            <a:endParaRPr lang="en-US" sz="3117" dirty="0"/>
          </a:p>
        </p:txBody>
      </p:sp>
      <p:sp>
        <p:nvSpPr>
          <p:cNvPr id="32" name="Text 7">
            <a:extLst>
              <a:ext uri="{FF2B5EF4-FFF2-40B4-BE49-F238E27FC236}">
                <a16:creationId xmlns:a16="http://schemas.microsoft.com/office/drawing/2014/main" id="{1D4BF5A1-68BB-B106-ABF2-EED446641B75}"/>
              </a:ext>
            </a:extLst>
          </p:cNvPr>
          <p:cNvSpPr/>
          <p:nvPr/>
        </p:nvSpPr>
        <p:spPr>
          <a:xfrm>
            <a:off x="471479" y="722142"/>
            <a:ext cx="3840480" cy="412313"/>
          </a:xfrm>
          <a:prstGeom prst="rect">
            <a:avLst/>
          </a:prstGeom>
          <a:noFill/>
          <a:ln/>
        </p:spPr>
        <p:txBody>
          <a:bodyPr wrap="none" rtlCol="0" anchor="t"/>
          <a:lstStyle/>
          <a:p>
            <a:pPr marL="0" indent="0" algn="l">
              <a:lnSpc>
                <a:spcPts val="3247"/>
              </a:lnSpc>
              <a:buNone/>
            </a:pPr>
            <a:r>
              <a:rPr lang="tr-TR" sz="2598" b="1" dirty="0">
                <a:solidFill>
                  <a:srgbClr val="101014"/>
                </a:solidFill>
                <a:latin typeface="Playfair Display" pitchFamily="34" charset="0"/>
              </a:rPr>
              <a:t>Veriyi Parçalara Böl</a:t>
            </a:r>
            <a:endParaRPr lang="en-US" sz="2598" dirty="0"/>
          </a:p>
        </p:txBody>
      </p:sp>
      <p:sp>
        <p:nvSpPr>
          <p:cNvPr id="34" name="Shape 9">
            <a:extLst>
              <a:ext uri="{FF2B5EF4-FFF2-40B4-BE49-F238E27FC236}">
                <a16:creationId xmlns:a16="http://schemas.microsoft.com/office/drawing/2014/main" id="{86EF7543-56E3-2ACF-B5A6-51973E34E802}"/>
              </a:ext>
            </a:extLst>
          </p:cNvPr>
          <p:cNvSpPr/>
          <p:nvPr/>
        </p:nvSpPr>
        <p:spPr>
          <a:xfrm>
            <a:off x="2378198" y="4031520"/>
            <a:ext cx="923687" cy="52745"/>
          </a:xfrm>
          <a:prstGeom prst="rect">
            <a:avLst/>
          </a:prstGeom>
          <a:solidFill>
            <a:schemeClr val="tx1">
              <a:lumMod val="95000"/>
              <a:lumOff val="5000"/>
            </a:schemeClr>
          </a:solidFill>
          <a:ln/>
        </p:spPr>
        <p:txBody>
          <a:bodyPr/>
          <a:lstStyle/>
          <a:p>
            <a:endParaRPr lang="en-GB" dirty="0"/>
          </a:p>
        </p:txBody>
      </p:sp>
      <p:sp>
        <p:nvSpPr>
          <p:cNvPr id="35" name="Shape 10">
            <a:extLst>
              <a:ext uri="{FF2B5EF4-FFF2-40B4-BE49-F238E27FC236}">
                <a16:creationId xmlns:a16="http://schemas.microsoft.com/office/drawing/2014/main" id="{2197463B-409B-08DB-8A16-D3C08F14F58F}"/>
              </a:ext>
            </a:extLst>
          </p:cNvPr>
          <p:cNvSpPr/>
          <p:nvPr/>
        </p:nvSpPr>
        <p:spPr>
          <a:xfrm>
            <a:off x="1795762" y="3734697"/>
            <a:ext cx="593765" cy="593765"/>
          </a:xfrm>
          <a:prstGeom prst="roundRect">
            <a:avLst>
              <a:gd name="adj" fmla="val 26670"/>
            </a:avLst>
          </a:prstGeom>
          <a:solidFill>
            <a:schemeClr val="bg1">
              <a:lumMod val="50000"/>
            </a:schemeClr>
          </a:solidFill>
          <a:ln/>
        </p:spPr>
        <p:txBody>
          <a:bodyPr/>
          <a:lstStyle/>
          <a:p>
            <a:endParaRPr lang="en-GB" dirty="0"/>
          </a:p>
        </p:txBody>
      </p:sp>
      <p:sp>
        <p:nvSpPr>
          <p:cNvPr id="36" name="Text 11">
            <a:extLst>
              <a:ext uri="{FF2B5EF4-FFF2-40B4-BE49-F238E27FC236}">
                <a16:creationId xmlns:a16="http://schemas.microsoft.com/office/drawing/2014/main" id="{E608C9F0-439B-C857-9FBF-BA758D58406D}"/>
              </a:ext>
            </a:extLst>
          </p:cNvPr>
          <p:cNvSpPr/>
          <p:nvPr/>
        </p:nvSpPr>
        <p:spPr>
          <a:xfrm>
            <a:off x="1989714" y="3784108"/>
            <a:ext cx="205740" cy="494824"/>
          </a:xfrm>
          <a:prstGeom prst="rect">
            <a:avLst/>
          </a:prstGeom>
          <a:noFill/>
          <a:ln/>
        </p:spPr>
        <p:txBody>
          <a:bodyPr wrap="none" rtlCol="0" anchor="t"/>
          <a:lstStyle/>
          <a:p>
            <a:pPr marL="0" indent="0" algn="ctr">
              <a:lnSpc>
                <a:spcPts val="3897"/>
              </a:lnSpc>
              <a:buNone/>
            </a:pPr>
            <a:r>
              <a:rPr lang="en-US" sz="3117" b="1" dirty="0">
                <a:solidFill>
                  <a:srgbClr val="101014"/>
                </a:solidFill>
                <a:latin typeface="Playfair Display" pitchFamily="34" charset="0"/>
                <a:ea typeface="Playfair Display" pitchFamily="34" charset="-122"/>
                <a:cs typeface="Playfair Display" pitchFamily="34" charset="-120"/>
              </a:rPr>
              <a:t>2</a:t>
            </a:r>
            <a:endParaRPr lang="en-US" sz="3117" dirty="0"/>
          </a:p>
        </p:txBody>
      </p:sp>
      <p:sp>
        <p:nvSpPr>
          <p:cNvPr id="37" name="Text 12">
            <a:extLst>
              <a:ext uri="{FF2B5EF4-FFF2-40B4-BE49-F238E27FC236}">
                <a16:creationId xmlns:a16="http://schemas.microsoft.com/office/drawing/2014/main" id="{8153B720-0567-E358-8250-A234D4CE43DE}"/>
              </a:ext>
            </a:extLst>
          </p:cNvPr>
          <p:cNvSpPr/>
          <p:nvPr/>
        </p:nvSpPr>
        <p:spPr>
          <a:xfrm>
            <a:off x="2680976" y="3470795"/>
            <a:ext cx="1062798" cy="412313"/>
          </a:xfrm>
          <a:prstGeom prst="rect">
            <a:avLst/>
          </a:prstGeom>
          <a:noFill/>
          <a:ln/>
        </p:spPr>
        <p:txBody>
          <a:bodyPr wrap="none" rtlCol="0" anchor="t"/>
          <a:lstStyle/>
          <a:p>
            <a:pPr marL="0" indent="0">
              <a:lnSpc>
                <a:spcPts val="3247"/>
              </a:lnSpc>
              <a:buNone/>
            </a:pPr>
            <a:r>
              <a:rPr lang="tr-TR" sz="2598" b="1" dirty="0">
                <a:solidFill>
                  <a:srgbClr val="101014"/>
                </a:solidFill>
                <a:latin typeface="Playfair Display" pitchFamily="34" charset="0"/>
                <a:ea typeface="Playfair Display" pitchFamily="34" charset="-122"/>
                <a:cs typeface="Playfair Display" pitchFamily="34" charset="-120"/>
              </a:rPr>
              <a:t>Eğit</a:t>
            </a:r>
            <a:endParaRPr lang="en-US" sz="2598" dirty="0"/>
          </a:p>
        </p:txBody>
      </p:sp>
      <p:sp>
        <p:nvSpPr>
          <p:cNvPr id="40" name="Shape 15">
            <a:extLst>
              <a:ext uri="{FF2B5EF4-FFF2-40B4-BE49-F238E27FC236}">
                <a16:creationId xmlns:a16="http://schemas.microsoft.com/office/drawing/2014/main" id="{CE0736E2-B563-1B27-D3DF-7E66B22A93DC}"/>
              </a:ext>
            </a:extLst>
          </p:cNvPr>
          <p:cNvSpPr/>
          <p:nvPr/>
        </p:nvSpPr>
        <p:spPr>
          <a:xfrm>
            <a:off x="1795762" y="5049266"/>
            <a:ext cx="593765" cy="593765"/>
          </a:xfrm>
          <a:prstGeom prst="roundRect">
            <a:avLst>
              <a:gd name="adj" fmla="val 26670"/>
            </a:avLst>
          </a:prstGeom>
          <a:solidFill>
            <a:schemeClr val="bg1">
              <a:lumMod val="50000"/>
            </a:schemeClr>
          </a:solidFill>
          <a:ln/>
        </p:spPr>
        <p:txBody>
          <a:bodyPr/>
          <a:lstStyle/>
          <a:p>
            <a:endParaRPr lang="en-GB" dirty="0"/>
          </a:p>
        </p:txBody>
      </p:sp>
      <p:sp>
        <p:nvSpPr>
          <p:cNvPr id="41" name="Text 16">
            <a:extLst>
              <a:ext uri="{FF2B5EF4-FFF2-40B4-BE49-F238E27FC236}">
                <a16:creationId xmlns:a16="http://schemas.microsoft.com/office/drawing/2014/main" id="{61B455BE-5BBB-EA72-CFF6-41E61C16CC99}"/>
              </a:ext>
            </a:extLst>
          </p:cNvPr>
          <p:cNvSpPr/>
          <p:nvPr/>
        </p:nvSpPr>
        <p:spPr>
          <a:xfrm>
            <a:off x="1997334" y="5098677"/>
            <a:ext cx="190500" cy="494824"/>
          </a:xfrm>
          <a:prstGeom prst="rect">
            <a:avLst/>
          </a:prstGeom>
          <a:noFill/>
          <a:ln/>
        </p:spPr>
        <p:txBody>
          <a:bodyPr wrap="none" rtlCol="0" anchor="t"/>
          <a:lstStyle/>
          <a:p>
            <a:pPr marL="0" indent="0" algn="ctr">
              <a:lnSpc>
                <a:spcPts val="3897"/>
              </a:lnSpc>
              <a:buNone/>
            </a:pPr>
            <a:r>
              <a:rPr lang="en-US" sz="3117" b="1" dirty="0">
                <a:solidFill>
                  <a:srgbClr val="101014"/>
                </a:solidFill>
                <a:latin typeface="Playfair Display" pitchFamily="34" charset="0"/>
                <a:ea typeface="Playfair Display" pitchFamily="34" charset="-122"/>
                <a:cs typeface="Playfair Display" pitchFamily="34" charset="-120"/>
              </a:rPr>
              <a:t>3</a:t>
            </a:r>
            <a:endParaRPr lang="en-US" sz="3117" dirty="0"/>
          </a:p>
        </p:txBody>
      </p:sp>
      <p:sp>
        <p:nvSpPr>
          <p:cNvPr id="42" name="Text 17">
            <a:extLst>
              <a:ext uri="{FF2B5EF4-FFF2-40B4-BE49-F238E27FC236}">
                <a16:creationId xmlns:a16="http://schemas.microsoft.com/office/drawing/2014/main" id="{A153AC57-7A65-2E5F-9E43-F84F8423BC51}"/>
              </a:ext>
            </a:extLst>
          </p:cNvPr>
          <p:cNvSpPr/>
          <p:nvPr/>
        </p:nvSpPr>
        <p:spPr>
          <a:xfrm>
            <a:off x="1178388" y="6931554"/>
            <a:ext cx="1980791" cy="412313"/>
          </a:xfrm>
          <a:prstGeom prst="rect">
            <a:avLst/>
          </a:prstGeom>
          <a:noFill/>
          <a:ln/>
        </p:spPr>
        <p:txBody>
          <a:bodyPr wrap="none" rtlCol="0" anchor="t"/>
          <a:lstStyle/>
          <a:p>
            <a:pPr marL="0" indent="0" algn="l">
              <a:lnSpc>
                <a:spcPts val="3247"/>
              </a:lnSpc>
              <a:buNone/>
            </a:pPr>
            <a:r>
              <a:rPr lang="tr-TR" sz="2598" b="1" dirty="0">
                <a:solidFill>
                  <a:srgbClr val="101014"/>
                </a:solidFill>
                <a:latin typeface="Playfair Display" pitchFamily="34" charset="0"/>
                <a:ea typeface="Playfair Display" pitchFamily="34" charset="-122"/>
                <a:cs typeface="Playfair Display" pitchFamily="34" charset="-120"/>
              </a:rPr>
              <a:t>Tahmin Et</a:t>
            </a:r>
            <a:endParaRPr lang="en-US" sz="2598" dirty="0"/>
          </a:p>
        </p:txBody>
      </p:sp>
      <p:sp>
        <p:nvSpPr>
          <p:cNvPr id="44" name="Shape 3">
            <a:extLst>
              <a:ext uri="{FF2B5EF4-FFF2-40B4-BE49-F238E27FC236}">
                <a16:creationId xmlns:a16="http://schemas.microsoft.com/office/drawing/2014/main" id="{C263601A-1D02-6EBB-8AD0-8C3CD08F0FD7}"/>
              </a:ext>
            </a:extLst>
          </p:cNvPr>
          <p:cNvSpPr/>
          <p:nvPr/>
        </p:nvSpPr>
        <p:spPr>
          <a:xfrm>
            <a:off x="2064175" y="5643032"/>
            <a:ext cx="49173" cy="1174250"/>
          </a:xfrm>
          <a:prstGeom prst="rect">
            <a:avLst/>
          </a:prstGeom>
          <a:solidFill>
            <a:schemeClr val="tx1">
              <a:lumMod val="95000"/>
              <a:lumOff val="5000"/>
            </a:schemeClr>
          </a:solidFill>
          <a:ln/>
        </p:spPr>
        <p:txBody>
          <a:bodyPr/>
          <a:lstStyle/>
          <a:p>
            <a:endParaRPr lang="en-GB" dirty="0"/>
          </a:p>
        </p:txBody>
      </p:sp>
      <p:sp>
        <p:nvSpPr>
          <p:cNvPr id="45" name="Shape 3">
            <a:extLst>
              <a:ext uri="{FF2B5EF4-FFF2-40B4-BE49-F238E27FC236}">
                <a16:creationId xmlns:a16="http://schemas.microsoft.com/office/drawing/2014/main" id="{915235A4-7782-84B7-3091-45F7DFDA248A}"/>
              </a:ext>
            </a:extLst>
          </p:cNvPr>
          <p:cNvSpPr/>
          <p:nvPr/>
        </p:nvSpPr>
        <p:spPr>
          <a:xfrm>
            <a:off x="2088761" y="1262924"/>
            <a:ext cx="49173" cy="1174250"/>
          </a:xfrm>
          <a:prstGeom prst="rect">
            <a:avLst/>
          </a:prstGeom>
          <a:solidFill>
            <a:schemeClr val="tx1">
              <a:lumMod val="95000"/>
              <a:lumOff val="5000"/>
            </a:schemeClr>
          </a:solidFill>
          <a:ln/>
        </p:spPr>
        <p:txBody>
          <a:bodyPr/>
          <a:lstStyle/>
          <a:p>
            <a:endParaRPr lang="en-GB" dirty="0"/>
          </a:p>
        </p:txBody>
      </p:sp>
      <p:sp>
        <p:nvSpPr>
          <p:cNvPr id="46" name="Shape 3">
            <a:extLst>
              <a:ext uri="{FF2B5EF4-FFF2-40B4-BE49-F238E27FC236}">
                <a16:creationId xmlns:a16="http://schemas.microsoft.com/office/drawing/2014/main" id="{3343F350-70D1-AF8F-E10A-4BBD72C5C794}"/>
              </a:ext>
            </a:extLst>
          </p:cNvPr>
          <p:cNvSpPr/>
          <p:nvPr/>
        </p:nvSpPr>
        <p:spPr>
          <a:xfrm>
            <a:off x="8310984" y="4531201"/>
            <a:ext cx="49173" cy="2811591"/>
          </a:xfrm>
          <a:prstGeom prst="rect">
            <a:avLst/>
          </a:prstGeom>
          <a:solidFill>
            <a:schemeClr val="tx1">
              <a:lumMod val="95000"/>
              <a:lumOff val="5000"/>
            </a:schemeClr>
          </a:solidFill>
          <a:ln/>
        </p:spPr>
        <p:txBody>
          <a:bodyPr/>
          <a:lstStyle/>
          <a:p>
            <a:endParaRPr lang="en-GB" dirty="0"/>
          </a:p>
        </p:txBody>
      </p:sp>
      <p:sp>
        <p:nvSpPr>
          <p:cNvPr id="47" name="Shape 3">
            <a:extLst>
              <a:ext uri="{FF2B5EF4-FFF2-40B4-BE49-F238E27FC236}">
                <a16:creationId xmlns:a16="http://schemas.microsoft.com/office/drawing/2014/main" id="{194396FE-DC83-B826-B65F-1A5E5EF266AB}"/>
              </a:ext>
            </a:extLst>
          </p:cNvPr>
          <p:cNvSpPr/>
          <p:nvPr/>
        </p:nvSpPr>
        <p:spPr>
          <a:xfrm rot="5400000">
            <a:off x="5614964" y="4780069"/>
            <a:ext cx="45719" cy="4850900"/>
          </a:xfrm>
          <a:prstGeom prst="rect">
            <a:avLst/>
          </a:prstGeom>
          <a:solidFill>
            <a:schemeClr val="tx1">
              <a:lumMod val="95000"/>
              <a:lumOff val="5000"/>
            </a:schemeClr>
          </a:solidFill>
          <a:ln/>
        </p:spPr>
        <p:txBody>
          <a:bodyPr/>
          <a:lstStyle/>
          <a:p>
            <a:endParaRPr lang="en-GB" dirty="0"/>
          </a:p>
        </p:txBody>
      </p:sp>
      <p:sp>
        <p:nvSpPr>
          <p:cNvPr id="49" name="Shape 15">
            <a:extLst>
              <a:ext uri="{FF2B5EF4-FFF2-40B4-BE49-F238E27FC236}">
                <a16:creationId xmlns:a16="http://schemas.microsoft.com/office/drawing/2014/main" id="{26AE6CD4-2C9D-569F-8FD3-951F61274232}"/>
              </a:ext>
            </a:extLst>
          </p:cNvPr>
          <p:cNvSpPr/>
          <p:nvPr/>
        </p:nvSpPr>
        <p:spPr>
          <a:xfrm>
            <a:off x="8063274" y="6807434"/>
            <a:ext cx="593765" cy="593765"/>
          </a:xfrm>
          <a:prstGeom prst="roundRect">
            <a:avLst>
              <a:gd name="adj" fmla="val 26670"/>
            </a:avLst>
          </a:prstGeom>
          <a:solidFill>
            <a:schemeClr val="bg1">
              <a:lumMod val="50000"/>
            </a:schemeClr>
          </a:solidFill>
          <a:ln/>
        </p:spPr>
        <p:txBody>
          <a:bodyPr/>
          <a:lstStyle/>
          <a:p>
            <a:endParaRPr lang="en-GB" dirty="0"/>
          </a:p>
        </p:txBody>
      </p:sp>
      <p:sp>
        <p:nvSpPr>
          <p:cNvPr id="50" name="Text 2">
            <a:extLst>
              <a:ext uri="{FF2B5EF4-FFF2-40B4-BE49-F238E27FC236}">
                <a16:creationId xmlns:a16="http://schemas.microsoft.com/office/drawing/2014/main" id="{58462BD7-60F5-4B0A-13A1-16DC7135E704}"/>
              </a:ext>
            </a:extLst>
          </p:cNvPr>
          <p:cNvSpPr/>
          <p:nvPr/>
        </p:nvSpPr>
        <p:spPr>
          <a:xfrm>
            <a:off x="7409189" y="237752"/>
            <a:ext cx="5521965" cy="412313"/>
          </a:xfrm>
          <a:prstGeom prst="rect">
            <a:avLst/>
          </a:prstGeom>
          <a:noFill/>
          <a:ln/>
        </p:spPr>
        <p:txBody>
          <a:bodyPr wrap="none" rtlCol="0" anchor="t"/>
          <a:lstStyle/>
          <a:p>
            <a:pPr marL="0" indent="0" algn="l">
              <a:lnSpc>
                <a:spcPts val="3247"/>
              </a:lnSpc>
              <a:buNone/>
            </a:pPr>
            <a:r>
              <a:rPr lang="tr-TR" sz="4800" b="1" dirty="0">
                <a:solidFill>
                  <a:srgbClr val="101014"/>
                </a:solidFill>
                <a:latin typeface="Playfair Display" pitchFamily="34" charset="0"/>
              </a:rPr>
              <a:t>Modelin Eğitilmesi</a:t>
            </a:r>
            <a:endParaRPr lang="en-US" sz="4800" dirty="0"/>
          </a:p>
        </p:txBody>
      </p:sp>
      <p:pic>
        <p:nvPicPr>
          <p:cNvPr id="52" name="Resim 51">
            <a:extLst>
              <a:ext uri="{FF2B5EF4-FFF2-40B4-BE49-F238E27FC236}">
                <a16:creationId xmlns:a16="http://schemas.microsoft.com/office/drawing/2014/main" id="{F7E2B29E-B1B6-6420-9E68-B7FFDED759E0}"/>
              </a:ext>
            </a:extLst>
          </p:cNvPr>
          <p:cNvPicPr>
            <a:picLocks noChangeAspect="1"/>
          </p:cNvPicPr>
          <p:nvPr/>
        </p:nvPicPr>
        <p:blipFill rotWithShape="1">
          <a:blip r:embed="rId4"/>
          <a:srcRect t="65483" r="22004" b="-6348"/>
          <a:stretch/>
        </p:blipFill>
        <p:spPr>
          <a:xfrm>
            <a:off x="5708744" y="3784109"/>
            <a:ext cx="5141652" cy="415480"/>
          </a:xfrm>
          <a:prstGeom prst="rect">
            <a:avLst/>
          </a:prstGeom>
        </p:spPr>
      </p:pic>
      <p:pic>
        <p:nvPicPr>
          <p:cNvPr id="54" name="Resim 53">
            <a:extLst>
              <a:ext uri="{FF2B5EF4-FFF2-40B4-BE49-F238E27FC236}">
                <a16:creationId xmlns:a16="http://schemas.microsoft.com/office/drawing/2014/main" id="{18B4A32F-4C74-6491-DB6F-2F962BD6FD75}"/>
              </a:ext>
            </a:extLst>
          </p:cNvPr>
          <p:cNvPicPr>
            <a:picLocks noChangeAspect="1"/>
          </p:cNvPicPr>
          <p:nvPr/>
        </p:nvPicPr>
        <p:blipFill rotWithShape="1">
          <a:blip r:embed="rId5"/>
          <a:srcRect t="60228" r="13427" b="-602"/>
          <a:stretch/>
        </p:blipFill>
        <p:spPr>
          <a:xfrm>
            <a:off x="5708744" y="1759478"/>
            <a:ext cx="4738669" cy="356735"/>
          </a:xfrm>
          <a:prstGeom prst="rect">
            <a:avLst/>
          </a:prstGeom>
        </p:spPr>
      </p:pic>
      <p:sp>
        <p:nvSpPr>
          <p:cNvPr id="2" name="Text 12">
            <a:extLst>
              <a:ext uri="{FF2B5EF4-FFF2-40B4-BE49-F238E27FC236}">
                <a16:creationId xmlns:a16="http://schemas.microsoft.com/office/drawing/2014/main" id="{8C85A971-2096-6B61-08C7-8C5FF53C9B86}"/>
              </a:ext>
            </a:extLst>
          </p:cNvPr>
          <p:cNvSpPr/>
          <p:nvPr/>
        </p:nvSpPr>
        <p:spPr>
          <a:xfrm>
            <a:off x="12054036" y="1703900"/>
            <a:ext cx="1062798" cy="412313"/>
          </a:xfrm>
          <a:prstGeom prst="rect">
            <a:avLst/>
          </a:prstGeom>
          <a:noFill/>
          <a:ln/>
        </p:spPr>
        <p:txBody>
          <a:bodyPr wrap="none" rtlCol="0" anchor="t"/>
          <a:lstStyle/>
          <a:p>
            <a:pPr marL="0" indent="0">
              <a:lnSpc>
                <a:spcPts val="3247"/>
              </a:lnSpc>
              <a:buNone/>
            </a:pPr>
            <a:r>
              <a:rPr lang="tr-TR" sz="3200" b="1" dirty="0">
                <a:solidFill>
                  <a:srgbClr val="101014"/>
                </a:solidFill>
                <a:latin typeface="Playfair Display" pitchFamily="34" charset="0"/>
              </a:rPr>
              <a:t>RFR</a:t>
            </a:r>
            <a:endParaRPr lang="en-US" sz="2598" dirty="0"/>
          </a:p>
        </p:txBody>
      </p:sp>
      <p:sp>
        <p:nvSpPr>
          <p:cNvPr id="4" name="Text 12">
            <a:extLst>
              <a:ext uri="{FF2B5EF4-FFF2-40B4-BE49-F238E27FC236}">
                <a16:creationId xmlns:a16="http://schemas.microsoft.com/office/drawing/2014/main" id="{6158236F-116D-CB83-CA0F-A6617B7AF6CC}"/>
              </a:ext>
            </a:extLst>
          </p:cNvPr>
          <p:cNvSpPr/>
          <p:nvPr/>
        </p:nvSpPr>
        <p:spPr>
          <a:xfrm>
            <a:off x="12109287" y="3528540"/>
            <a:ext cx="1062798" cy="412313"/>
          </a:xfrm>
          <a:prstGeom prst="rect">
            <a:avLst/>
          </a:prstGeom>
          <a:noFill/>
          <a:ln/>
        </p:spPr>
        <p:txBody>
          <a:bodyPr wrap="none" rtlCol="0" anchor="t"/>
          <a:lstStyle/>
          <a:p>
            <a:pPr marL="0" indent="0">
              <a:lnSpc>
                <a:spcPts val="3247"/>
              </a:lnSpc>
              <a:buNone/>
            </a:pPr>
            <a:r>
              <a:rPr lang="tr-TR" sz="3200" b="1" dirty="0">
                <a:solidFill>
                  <a:srgbClr val="101014"/>
                </a:solidFill>
                <a:latin typeface="Playfair Display" pitchFamily="34" charset="0"/>
                <a:ea typeface="Playfair Display" pitchFamily="34" charset="-122"/>
                <a:cs typeface="Playfair Display" pitchFamily="34" charset="-120"/>
              </a:rPr>
              <a:t>LR</a:t>
            </a:r>
            <a:endParaRPr lang="en-US" sz="2598" dirty="0"/>
          </a:p>
        </p:txBody>
      </p:sp>
      <p:sp>
        <p:nvSpPr>
          <p:cNvPr id="7" name="Text 2">
            <a:extLst>
              <a:ext uri="{FF2B5EF4-FFF2-40B4-BE49-F238E27FC236}">
                <a16:creationId xmlns:a16="http://schemas.microsoft.com/office/drawing/2014/main" id="{8ACA3B46-4ADE-B848-EBA3-17E81ADE673C}"/>
              </a:ext>
            </a:extLst>
          </p:cNvPr>
          <p:cNvSpPr/>
          <p:nvPr/>
        </p:nvSpPr>
        <p:spPr>
          <a:xfrm>
            <a:off x="10919848" y="1703900"/>
            <a:ext cx="683420" cy="1466548"/>
          </a:xfrm>
          <a:prstGeom prst="rect">
            <a:avLst/>
          </a:prstGeom>
          <a:noFill/>
          <a:ln/>
        </p:spPr>
        <p:txBody>
          <a:bodyPr wrap="none" rtlCol="0" anchor="t"/>
          <a:lstStyle/>
          <a:p>
            <a:pPr marL="0" indent="0">
              <a:lnSpc>
                <a:spcPts val="6494"/>
              </a:lnSpc>
              <a:buNone/>
            </a:pPr>
            <a:r>
              <a:rPr lang="tr-TR" sz="11500" b="1" dirty="0">
                <a:solidFill>
                  <a:srgbClr val="101014"/>
                </a:solidFill>
                <a:latin typeface="Playfair Display" pitchFamily="34" charset="0"/>
                <a:ea typeface="Playfair Display" pitchFamily="34" charset="-122"/>
                <a:cs typeface="Playfair Display" pitchFamily="34" charset="-120"/>
              </a:rPr>
              <a:t>}</a:t>
            </a:r>
            <a:endParaRPr lang="en-US" sz="11500" dirty="0"/>
          </a:p>
        </p:txBody>
      </p:sp>
      <p:sp>
        <p:nvSpPr>
          <p:cNvPr id="9" name="Text 2">
            <a:extLst>
              <a:ext uri="{FF2B5EF4-FFF2-40B4-BE49-F238E27FC236}">
                <a16:creationId xmlns:a16="http://schemas.microsoft.com/office/drawing/2014/main" id="{10A6C377-1DD2-BD9C-87E1-E391A10A0A15}"/>
              </a:ext>
            </a:extLst>
          </p:cNvPr>
          <p:cNvSpPr/>
          <p:nvPr/>
        </p:nvSpPr>
        <p:spPr>
          <a:xfrm>
            <a:off x="10919848" y="3595188"/>
            <a:ext cx="683420" cy="1466548"/>
          </a:xfrm>
          <a:prstGeom prst="rect">
            <a:avLst/>
          </a:prstGeom>
          <a:noFill/>
          <a:ln/>
        </p:spPr>
        <p:txBody>
          <a:bodyPr wrap="none" rtlCol="0" anchor="t"/>
          <a:lstStyle/>
          <a:p>
            <a:pPr marL="0" indent="0">
              <a:lnSpc>
                <a:spcPts val="6494"/>
              </a:lnSpc>
              <a:buNone/>
            </a:pPr>
            <a:r>
              <a:rPr lang="tr-TR" sz="11500" b="1" dirty="0">
                <a:solidFill>
                  <a:srgbClr val="101014"/>
                </a:solidFill>
                <a:latin typeface="Playfair Display" pitchFamily="34" charset="0"/>
                <a:ea typeface="Playfair Display" pitchFamily="34" charset="-122"/>
                <a:cs typeface="Playfair Display" pitchFamily="34" charset="-120"/>
              </a:rPr>
              <a:t>}</a:t>
            </a:r>
            <a:endParaRPr lang="en-US" sz="115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1">
    <p:bg>
      <p:bgPr>
        <a:solidFill>
          <a:schemeClr val="bg1"/>
        </a:solidFill>
        <a:effectLst/>
      </p:bgPr>
    </p:bg>
    <p:spTree>
      <p:nvGrpSpPr>
        <p:cNvPr id="1" name=""/>
        <p:cNvGrpSpPr/>
        <p:nvPr/>
      </p:nvGrpSpPr>
      <p:grpSpPr>
        <a:xfrm>
          <a:off x="0" y="0"/>
          <a:ext cx="0" cy="0"/>
          <a:chOff x="0" y="0"/>
          <a:chExt cx="0" cy="0"/>
        </a:xfrm>
      </p:grpSpPr>
      <p:sp>
        <p:nvSpPr>
          <p:cNvPr id="15" name="Shape 3">
            <a:extLst>
              <a:ext uri="{FF2B5EF4-FFF2-40B4-BE49-F238E27FC236}">
                <a16:creationId xmlns:a16="http://schemas.microsoft.com/office/drawing/2014/main" id="{60EB649D-8029-9C7A-F045-4A69DCE0C4A8}"/>
              </a:ext>
            </a:extLst>
          </p:cNvPr>
          <p:cNvSpPr/>
          <p:nvPr/>
        </p:nvSpPr>
        <p:spPr>
          <a:xfrm>
            <a:off x="580756" y="5565895"/>
            <a:ext cx="12519660" cy="1250805"/>
          </a:xfrm>
          <a:prstGeom prst="roundRect">
            <a:avLst>
              <a:gd name="adj" fmla="val 8150"/>
            </a:avLst>
          </a:prstGeom>
          <a:solidFill>
            <a:srgbClr val="E4E4ED"/>
          </a:solidFill>
          <a:ln/>
        </p:spPr>
        <p:txBody>
          <a:bodyPr/>
          <a:lstStyle/>
          <a:p>
            <a:endParaRPr lang="en-GB" dirty="0"/>
          </a:p>
        </p:txBody>
      </p:sp>
      <p:sp>
        <p:nvSpPr>
          <p:cNvPr id="14" name="Shape 3">
            <a:extLst>
              <a:ext uri="{FF2B5EF4-FFF2-40B4-BE49-F238E27FC236}">
                <a16:creationId xmlns:a16="http://schemas.microsoft.com/office/drawing/2014/main" id="{A49E37E7-69F7-976B-2FF8-C280650798C6}"/>
              </a:ext>
            </a:extLst>
          </p:cNvPr>
          <p:cNvSpPr/>
          <p:nvPr/>
        </p:nvSpPr>
        <p:spPr>
          <a:xfrm>
            <a:off x="580756" y="3101765"/>
            <a:ext cx="12510465" cy="2283391"/>
          </a:xfrm>
          <a:prstGeom prst="roundRect">
            <a:avLst>
              <a:gd name="adj" fmla="val 8150"/>
            </a:avLst>
          </a:prstGeom>
          <a:solidFill>
            <a:srgbClr val="E4E4ED"/>
          </a:solidFill>
          <a:ln/>
        </p:spPr>
        <p:txBody>
          <a:bodyPr/>
          <a:lstStyle/>
          <a:p>
            <a:endParaRPr lang="en-GB" dirty="0"/>
          </a:p>
        </p:txBody>
      </p:sp>
      <p:sp>
        <p:nvSpPr>
          <p:cNvPr id="4" name="Text 2"/>
          <p:cNvSpPr/>
          <p:nvPr/>
        </p:nvSpPr>
        <p:spPr>
          <a:xfrm>
            <a:off x="989648" y="725805"/>
            <a:ext cx="12519660" cy="824746"/>
          </a:xfrm>
          <a:prstGeom prst="rect">
            <a:avLst/>
          </a:prstGeom>
          <a:noFill/>
          <a:ln/>
        </p:spPr>
        <p:txBody>
          <a:bodyPr wrap="none" rtlCol="0" anchor="t"/>
          <a:lstStyle/>
          <a:p>
            <a:pPr marL="0" indent="0">
              <a:lnSpc>
                <a:spcPts val="6494"/>
              </a:lnSpc>
              <a:buNone/>
            </a:pPr>
            <a:r>
              <a:rPr lang="en-US" sz="5195" b="1" dirty="0">
                <a:solidFill>
                  <a:srgbClr val="101014"/>
                </a:solidFill>
                <a:latin typeface="Playfair Display" pitchFamily="34" charset="0"/>
                <a:ea typeface="Playfair Display" pitchFamily="34" charset="-122"/>
                <a:cs typeface="Playfair Display" pitchFamily="34" charset="-120"/>
              </a:rPr>
              <a:t>Sonuçlar ve Performans Değerlendirmesi</a:t>
            </a:r>
            <a:endParaRPr lang="en-US" sz="5195" dirty="0"/>
          </a:p>
        </p:txBody>
      </p:sp>
      <p:sp>
        <p:nvSpPr>
          <p:cNvPr id="6" name="Text 3"/>
          <p:cNvSpPr/>
          <p:nvPr/>
        </p:nvSpPr>
        <p:spPr>
          <a:xfrm>
            <a:off x="1277515" y="2260521"/>
            <a:ext cx="3649980" cy="412313"/>
          </a:xfrm>
          <a:prstGeom prst="rect">
            <a:avLst/>
          </a:prstGeom>
          <a:noFill/>
          <a:ln/>
        </p:spPr>
        <p:txBody>
          <a:bodyPr wrap="none" rtlCol="0" anchor="t"/>
          <a:lstStyle/>
          <a:p>
            <a:pPr marL="0" indent="0" algn="l">
              <a:lnSpc>
                <a:spcPts val="3247"/>
              </a:lnSpc>
              <a:buNone/>
            </a:pPr>
            <a:r>
              <a:rPr lang="en-US" sz="2598" b="1" dirty="0">
                <a:solidFill>
                  <a:srgbClr val="101014"/>
                </a:solidFill>
                <a:latin typeface="Playfair Display" pitchFamily="34" charset="0"/>
                <a:ea typeface="Playfair Display" pitchFamily="34" charset="-122"/>
                <a:cs typeface="Playfair Display" pitchFamily="34" charset="-120"/>
              </a:rPr>
              <a:t>Tahminlerin Doğruluğu</a:t>
            </a:r>
            <a:endParaRPr lang="en-US" sz="2598" dirty="0"/>
          </a:p>
        </p:txBody>
      </p:sp>
      <p:sp>
        <p:nvSpPr>
          <p:cNvPr id="9" name="Text 5"/>
          <p:cNvSpPr/>
          <p:nvPr/>
        </p:nvSpPr>
        <p:spPr>
          <a:xfrm>
            <a:off x="7800949" y="2260640"/>
            <a:ext cx="3223260" cy="412313"/>
          </a:xfrm>
          <a:prstGeom prst="rect">
            <a:avLst/>
          </a:prstGeom>
          <a:noFill/>
          <a:ln/>
        </p:spPr>
        <p:txBody>
          <a:bodyPr wrap="none" rtlCol="0" anchor="t"/>
          <a:lstStyle/>
          <a:p>
            <a:pPr marL="0" indent="0" algn="l">
              <a:lnSpc>
                <a:spcPts val="3247"/>
              </a:lnSpc>
              <a:buNone/>
            </a:pPr>
            <a:r>
              <a:rPr lang="en-US" sz="2598" b="1" dirty="0">
                <a:solidFill>
                  <a:srgbClr val="101014"/>
                </a:solidFill>
                <a:latin typeface="Playfair Display" pitchFamily="34" charset="0"/>
                <a:ea typeface="Playfair Display" pitchFamily="34" charset="-122"/>
                <a:cs typeface="Playfair Display" pitchFamily="34" charset="-120"/>
              </a:rPr>
              <a:t>Performans Ölçütleri</a:t>
            </a:r>
            <a:endParaRPr lang="en-US" sz="2598" dirty="0"/>
          </a:p>
        </p:txBody>
      </p:sp>
      <p:sp>
        <p:nvSpPr>
          <p:cNvPr id="10" name="Text 6"/>
          <p:cNvSpPr/>
          <p:nvPr/>
        </p:nvSpPr>
        <p:spPr>
          <a:xfrm>
            <a:off x="6963552" y="3454362"/>
            <a:ext cx="5021482" cy="728187"/>
          </a:xfrm>
          <a:prstGeom prst="rect">
            <a:avLst/>
          </a:prstGeom>
          <a:solidFill>
            <a:schemeClr val="bg1">
              <a:lumMod val="95000"/>
            </a:schemeClr>
          </a:solidFill>
          <a:ln/>
        </p:spPr>
        <p:txBody>
          <a:bodyPr wrap="square" rtlCol="0" anchor="t"/>
          <a:lstStyle/>
          <a:p>
            <a:pPr marL="0" indent="0" algn="ctr">
              <a:lnSpc>
                <a:spcPts val="3325"/>
              </a:lnSpc>
              <a:buNone/>
            </a:pPr>
            <a:r>
              <a:rPr lang="tr-TR" sz="2078" dirty="0">
                <a:solidFill>
                  <a:srgbClr val="39393C"/>
                </a:solidFill>
                <a:latin typeface="Open Sans" pitchFamily="34" charset="0"/>
                <a:ea typeface="Open Sans" pitchFamily="34" charset="-122"/>
                <a:cs typeface="Open Sans" pitchFamily="34" charset="-120"/>
              </a:rPr>
              <a:t>100 Ağaçlı RFR Modeli İlk Eğitim : 21 dk</a:t>
            </a:r>
            <a:endParaRPr lang="en-US" sz="2078" dirty="0"/>
          </a:p>
        </p:txBody>
      </p:sp>
      <p:pic>
        <p:nvPicPr>
          <p:cNvPr id="2" name="Resim 1">
            <a:extLst>
              <a:ext uri="{FF2B5EF4-FFF2-40B4-BE49-F238E27FC236}">
                <a16:creationId xmlns:a16="http://schemas.microsoft.com/office/drawing/2014/main" id="{2C689FA2-85E1-B97B-5DA5-C0EFFC72AD77}"/>
              </a:ext>
            </a:extLst>
          </p:cNvPr>
          <p:cNvPicPr>
            <a:picLocks noChangeAspect="1"/>
          </p:cNvPicPr>
          <p:nvPr/>
        </p:nvPicPr>
        <p:blipFill>
          <a:blip r:embed="rId3"/>
          <a:stretch>
            <a:fillRect/>
          </a:stretch>
        </p:blipFill>
        <p:spPr>
          <a:xfrm>
            <a:off x="1111823" y="5794306"/>
            <a:ext cx="5021482" cy="774453"/>
          </a:xfrm>
          <a:prstGeom prst="rect">
            <a:avLst/>
          </a:prstGeom>
        </p:spPr>
      </p:pic>
      <p:pic>
        <p:nvPicPr>
          <p:cNvPr id="5" name="Resim 4">
            <a:extLst>
              <a:ext uri="{FF2B5EF4-FFF2-40B4-BE49-F238E27FC236}">
                <a16:creationId xmlns:a16="http://schemas.microsoft.com/office/drawing/2014/main" id="{2AB0ACC3-15A3-788B-0FB4-3AB107A10ED5}"/>
              </a:ext>
            </a:extLst>
          </p:cNvPr>
          <p:cNvPicPr>
            <a:picLocks noChangeAspect="1"/>
          </p:cNvPicPr>
          <p:nvPr/>
        </p:nvPicPr>
        <p:blipFill>
          <a:blip r:embed="rId4"/>
          <a:stretch>
            <a:fillRect/>
          </a:stretch>
        </p:blipFill>
        <p:spPr>
          <a:xfrm>
            <a:off x="1104670" y="4318557"/>
            <a:ext cx="5021482" cy="810593"/>
          </a:xfrm>
          <a:prstGeom prst="rect">
            <a:avLst/>
          </a:prstGeom>
        </p:spPr>
      </p:pic>
      <p:pic>
        <p:nvPicPr>
          <p:cNvPr id="8" name="Resim 7">
            <a:extLst>
              <a:ext uri="{FF2B5EF4-FFF2-40B4-BE49-F238E27FC236}">
                <a16:creationId xmlns:a16="http://schemas.microsoft.com/office/drawing/2014/main" id="{942C87E4-E974-7D7E-5284-16D25560FFF2}"/>
              </a:ext>
            </a:extLst>
          </p:cNvPr>
          <p:cNvPicPr>
            <a:picLocks noChangeAspect="1"/>
          </p:cNvPicPr>
          <p:nvPr/>
        </p:nvPicPr>
        <p:blipFill>
          <a:blip r:embed="rId5"/>
          <a:stretch>
            <a:fillRect/>
          </a:stretch>
        </p:blipFill>
        <p:spPr>
          <a:xfrm>
            <a:off x="1104671" y="3454362"/>
            <a:ext cx="5021482" cy="728187"/>
          </a:xfrm>
          <a:prstGeom prst="rect">
            <a:avLst/>
          </a:prstGeom>
        </p:spPr>
      </p:pic>
      <p:sp>
        <p:nvSpPr>
          <p:cNvPr id="11" name="Text 6">
            <a:extLst>
              <a:ext uri="{FF2B5EF4-FFF2-40B4-BE49-F238E27FC236}">
                <a16:creationId xmlns:a16="http://schemas.microsoft.com/office/drawing/2014/main" id="{2D7A4C60-11C5-6471-1BC4-C7ED122645E7}"/>
              </a:ext>
            </a:extLst>
          </p:cNvPr>
          <p:cNvSpPr/>
          <p:nvPr/>
        </p:nvSpPr>
        <p:spPr>
          <a:xfrm>
            <a:off x="6963551" y="4318558"/>
            <a:ext cx="5021484" cy="810592"/>
          </a:xfrm>
          <a:prstGeom prst="rect">
            <a:avLst/>
          </a:prstGeom>
          <a:solidFill>
            <a:schemeClr val="bg1">
              <a:lumMod val="95000"/>
            </a:schemeClr>
          </a:solidFill>
          <a:ln/>
        </p:spPr>
        <p:txBody>
          <a:bodyPr wrap="square" rtlCol="0" anchor="t"/>
          <a:lstStyle/>
          <a:p>
            <a:pPr algn="ctr">
              <a:lnSpc>
                <a:spcPts val="3325"/>
              </a:lnSpc>
            </a:pPr>
            <a:r>
              <a:rPr lang="tr-TR" sz="2078" dirty="0">
                <a:solidFill>
                  <a:srgbClr val="39393C"/>
                </a:solidFill>
                <a:latin typeface="Open Sans" pitchFamily="34" charset="0"/>
                <a:ea typeface="Open Sans" pitchFamily="34" charset="-122"/>
                <a:cs typeface="Open Sans" pitchFamily="34" charset="-120"/>
              </a:rPr>
              <a:t>10 Ağaçlı RFR Modeli İlk Eğitim : 3dk</a:t>
            </a:r>
            <a:endParaRPr lang="en-US" sz="2078" dirty="0">
              <a:solidFill>
                <a:srgbClr val="39393C"/>
              </a:solidFill>
              <a:latin typeface="Open Sans" pitchFamily="34" charset="0"/>
              <a:ea typeface="Open Sans" pitchFamily="34" charset="-122"/>
              <a:cs typeface="Open Sans" pitchFamily="34" charset="-120"/>
            </a:endParaRPr>
          </a:p>
        </p:txBody>
      </p:sp>
      <p:sp>
        <p:nvSpPr>
          <p:cNvPr id="12" name="Text 6">
            <a:extLst>
              <a:ext uri="{FF2B5EF4-FFF2-40B4-BE49-F238E27FC236}">
                <a16:creationId xmlns:a16="http://schemas.microsoft.com/office/drawing/2014/main" id="{94CFBC64-D51B-F208-28F1-357544FFC0B0}"/>
              </a:ext>
            </a:extLst>
          </p:cNvPr>
          <p:cNvSpPr/>
          <p:nvPr/>
        </p:nvSpPr>
        <p:spPr>
          <a:xfrm>
            <a:off x="6963552" y="5794306"/>
            <a:ext cx="5021482" cy="774453"/>
          </a:xfrm>
          <a:prstGeom prst="rect">
            <a:avLst/>
          </a:prstGeom>
          <a:solidFill>
            <a:schemeClr val="bg1">
              <a:lumMod val="95000"/>
            </a:schemeClr>
          </a:solidFill>
          <a:ln/>
        </p:spPr>
        <p:txBody>
          <a:bodyPr wrap="square" rtlCol="0" anchor="t"/>
          <a:lstStyle/>
          <a:p>
            <a:pPr algn="ctr">
              <a:lnSpc>
                <a:spcPts val="3325"/>
              </a:lnSpc>
            </a:pPr>
            <a:r>
              <a:rPr lang="tr-TR" sz="2078" dirty="0">
                <a:solidFill>
                  <a:srgbClr val="39393C"/>
                </a:solidFill>
                <a:latin typeface="Open Sans" pitchFamily="34" charset="0"/>
                <a:ea typeface="Open Sans" pitchFamily="34" charset="-122"/>
                <a:cs typeface="Open Sans" pitchFamily="34" charset="-120"/>
              </a:rPr>
              <a:t>LR Modeli İlk Eğitim : 20sn</a:t>
            </a:r>
            <a:endParaRPr lang="en-US" sz="2078" dirty="0">
              <a:solidFill>
                <a:srgbClr val="39393C"/>
              </a:solidFill>
              <a:latin typeface="Open Sans" pitchFamily="34" charset="0"/>
              <a:ea typeface="Open Sans" pitchFamily="34" charset="-122"/>
              <a:cs typeface="Open Sans" pitchFamily="34" charset="-120"/>
            </a:endParaRPr>
          </a:p>
        </p:txBody>
      </p:sp>
      <p:sp>
        <p:nvSpPr>
          <p:cNvPr id="16" name="Shape 9">
            <a:extLst>
              <a:ext uri="{FF2B5EF4-FFF2-40B4-BE49-F238E27FC236}">
                <a16:creationId xmlns:a16="http://schemas.microsoft.com/office/drawing/2014/main" id="{BAD8F9A1-BC38-6DB1-A73C-BADE9EC6CEA9}"/>
              </a:ext>
            </a:extLst>
          </p:cNvPr>
          <p:cNvSpPr/>
          <p:nvPr/>
        </p:nvSpPr>
        <p:spPr>
          <a:xfrm>
            <a:off x="6126152" y="3807364"/>
            <a:ext cx="837399" cy="52745"/>
          </a:xfrm>
          <a:prstGeom prst="rect">
            <a:avLst/>
          </a:prstGeom>
          <a:solidFill>
            <a:schemeClr val="tx1">
              <a:lumMod val="95000"/>
              <a:lumOff val="5000"/>
            </a:schemeClr>
          </a:solidFill>
          <a:ln/>
        </p:spPr>
        <p:txBody>
          <a:bodyPr/>
          <a:lstStyle/>
          <a:p>
            <a:endParaRPr lang="en-GB" dirty="0"/>
          </a:p>
        </p:txBody>
      </p:sp>
      <p:sp>
        <p:nvSpPr>
          <p:cNvPr id="17" name="Shape 9">
            <a:extLst>
              <a:ext uri="{FF2B5EF4-FFF2-40B4-BE49-F238E27FC236}">
                <a16:creationId xmlns:a16="http://schemas.microsoft.com/office/drawing/2014/main" id="{DB300ADC-0E6B-23EE-CADF-A0DDBD71D630}"/>
              </a:ext>
            </a:extLst>
          </p:cNvPr>
          <p:cNvSpPr/>
          <p:nvPr/>
        </p:nvSpPr>
        <p:spPr>
          <a:xfrm>
            <a:off x="6133305" y="4655772"/>
            <a:ext cx="837399" cy="52745"/>
          </a:xfrm>
          <a:prstGeom prst="rect">
            <a:avLst/>
          </a:prstGeom>
          <a:solidFill>
            <a:schemeClr val="tx1">
              <a:lumMod val="95000"/>
              <a:lumOff val="5000"/>
            </a:schemeClr>
          </a:solidFill>
          <a:ln/>
        </p:spPr>
        <p:txBody>
          <a:bodyPr/>
          <a:lstStyle/>
          <a:p>
            <a:endParaRPr lang="en-GB" dirty="0"/>
          </a:p>
        </p:txBody>
      </p:sp>
      <p:sp>
        <p:nvSpPr>
          <p:cNvPr id="18" name="Shape 9">
            <a:extLst>
              <a:ext uri="{FF2B5EF4-FFF2-40B4-BE49-F238E27FC236}">
                <a16:creationId xmlns:a16="http://schemas.microsoft.com/office/drawing/2014/main" id="{101F282D-6391-8574-62C5-EDAE76F66624}"/>
              </a:ext>
            </a:extLst>
          </p:cNvPr>
          <p:cNvSpPr/>
          <p:nvPr/>
        </p:nvSpPr>
        <p:spPr>
          <a:xfrm>
            <a:off x="6130503" y="6164924"/>
            <a:ext cx="837399" cy="52745"/>
          </a:xfrm>
          <a:prstGeom prst="rect">
            <a:avLst/>
          </a:prstGeom>
          <a:solidFill>
            <a:schemeClr val="tx1">
              <a:lumMod val="95000"/>
              <a:lumOff val="5000"/>
            </a:schemeClr>
          </a:solidFill>
          <a:ln/>
        </p:spPr>
        <p:txBody>
          <a:bodyPr/>
          <a:lstStyle/>
          <a:p>
            <a:endParaRPr lang="en-GB" dirty="0"/>
          </a:p>
        </p:txBody>
      </p:sp>
      <p:sp>
        <p:nvSpPr>
          <p:cNvPr id="19" name="Text 5">
            <a:extLst>
              <a:ext uri="{FF2B5EF4-FFF2-40B4-BE49-F238E27FC236}">
                <a16:creationId xmlns:a16="http://schemas.microsoft.com/office/drawing/2014/main" id="{FBE548A2-2F9A-F858-3AC6-725BDB9D3D80}"/>
              </a:ext>
            </a:extLst>
          </p:cNvPr>
          <p:cNvSpPr/>
          <p:nvPr/>
        </p:nvSpPr>
        <p:spPr>
          <a:xfrm>
            <a:off x="9697147" y="7642155"/>
            <a:ext cx="3812161" cy="422315"/>
          </a:xfrm>
          <a:prstGeom prst="rect">
            <a:avLst/>
          </a:prstGeom>
          <a:noFill/>
          <a:ln/>
        </p:spPr>
        <p:txBody>
          <a:bodyPr wrap="none" rtlCol="0" anchor="t"/>
          <a:lstStyle/>
          <a:p>
            <a:pPr marL="0" indent="0">
              <a:lnSpc>
                <a:spcPts val="3325"/>
              </a:lnSpc>
              <a:buNone/>
            </a:pPr>
            <a:r>
              <a:rPr lang="tr-TR" sz="1400" b="1" dirty="0">
                <a:solidFill>
                  <a:srgbClr val="39393C"/>
                </a:solidFill>
                <a:latin typeface="Open Sans" pitchFamily="34" charset="0"/>
                <a:ea typeface="Open Sans" pitchFamily="34" charset="-122"/>
                <a:cs typeface="Open Sans" pitchFamily="34" charset="-120"/>
              </a:rPr>
              <a:t>*Sonuçlar işlemci gücüne göre değişiklik gösterebilir.</a:t>
            </a:r>
            <a:endParaRPr lang="en-US" sz="1400" b="1"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txBody>
          <a:bodyPr/>
          <a:lstStyle/>
          <a:p>
            <a:endParaRPr lang="en-GB" dirty="0"/>
          </a:p>
        </p:txBody>
      </p:sp>
      <p:sp>
        <p:nvSpPr>
          <p:cNvPr id="3" name="Shape 1"/>
          <p:cNvSpPr/>
          <p:nvPr/>
        </p:nvSpPr>
        <p:spPr>
          <a:xfrm>
            <a:off x="0" y="0"/>
            <a:ext cx="14630400" cy="8229600"/>
          </a:xfrm>
          <a:prstGeom prst="rect">
            <a:avLst/>
          </a:prstGeom>
          <a:solidFill>
            <a:srgbClr val="F3F3F7"/>
          </a:solidFill>
          <a:ln/>
        </p:spPr>
        <p:txBody>
          <a:bodyPr/>
          <a:lstStyle/>
          <a:p>
            <a:endParaRPr lang="en-GB" dirty="0"/>
          </a:p>
        </p:txBody>
      </p:sp>
      <p:sp>
        <p:nvSpPr>
          <p:cNvPr id="6" name="Text 3"/>
          <p:cNvSpPr/>
          <p:nvPr/>
        </p:nvSpPr>
        <p:spPr>
          <a:xfrm>
            <a:off x="-1" y="537296"/>
            <a:ext cx="14630400" cy="1649492"/>
          </a:xfrm>
          <a:prstGeom prst="rect">
            <a:avLst/>
          </a:prstGeom>
          <a:noFill/>
          <a:ln/>
        </p:spPr>
        <p:txBody>
          <a:bodyPr wrap="square" rtlCol="0" anchor="t"/>
          <a:lstStyle/>
          <a:p>
            <a:pPr marL="0" indent="0">
              <a:lnSpc>
                <a:spcPts val="6494"/>
              </a:lnSpc>
              <a:buNone/>
            </a:pPr>
            <a:r>
              <a:rPr lang="en-US" sz="5195" b="1" dirty="0">
                <a:solidFill>
                  <a:srgbClr val="101014"/>
                </a:solidFill>
                <a:latin typeface="Playfair Display" pitchFamily="34" charset="0"/>
                <a:ea typeface="Playfair Display" pitchFamily="34" charset="-122"/>
                <a:cs typeface="Playfair Display" pitchFamily="34" charset="-120"/>
              </a:rPr>
              <a:t>Uygulamanın Faydaları ve Kullanım Alanları</a:t>
            </a:r>
            <a:endParaRPr lang="en-US" sz="5195" dirty="0"/>
          </a:p>
        </p:txBody>
      </p:sp>
      <p:sp>
        <p:nvSpPr>
          <p:cNvPr id="7" name="Shape 4"/>
          <p:cNvSpPr/>
          <p:nvPr/>
        </p:nvSpPr>
        <p:spPr>
          <a:xfrm>
            <a:off x="7315201" y="1828800"/>
            <a:ext cx="65564" cy="5479534"/>
          </a:xfrm>
          <a:prstGeom prst="rect">
            <a:avLst/>
          </a:prstGeom>
          <a:solidFill>
            <a:schemeClr val="bg1">
              <a:lumMod val="50000"/>
            </a:schemeClr>
          </a:solidFill>
          <a:ln/>
        </p:spPr>
        <p:txBody>
          <a:bodyPr/>
          <a:lstStyle/>
          <a:p>
            <a:endParaRPr lang="en-GB" dirty="0"/>
          </a:p>
        </p:txBody>
      </p:sp>
      <p:sp>
        <p:nvSpPr>
          <p:cNvPr id="8" name="Shape 5"/>
          <p:cNvSpPr/>
          <p:nvPr/>
        </p:nvSpPr>
        <p:spPr>
          <a:xfrm>
            <a:off x="7546122" y="3354288"/>
            <a:ext cx="923687" cy="52745"/>
          </a:xfrm>
          <a:prstGeom prst="rect">
            <a:avLst/>
          </a:prstGeom>
          <a:solidFill>
            <a:schemeClr val="bg1">
              <a:lumMod val="50000"/>
            </a:schemeClr>
          </a:solidFill>
          <a:ln/>
        </p:spPr>
        <p:txBody>
          <a:bodyPr/>
          <a:lstStyle/>
          <a:p>
            <a:endParaRPr lang="en-GB" dirty="0"/>
          </a:p>
        </p:txBody>
      </p:sp>
      <p:sp>
        <p:nvSpPr>
          <p:cNvPr id="9" name="Shape 6"/>
          <p:cNvSpPr/>
          <p:nvPr/>
        </p:nvSpPr>
        <p:spPr>
          <a:xfrm>
            <a:off x="7084278" y="3149798"/>
            <a:ext cx="461843" cy="461843"/>
          </a:xfrm>
          <a:prstGeom prst="roundRect">
            <a:avLst>
              <a:gd name="adj" fmla="val 34288"/>
            </a:avLst>
          </a:prstGeom>
          <a:solidFill>
            <a:schemeClr val="bg1">
              <a:lumMod val="50000"/>
            </a:schemeClr>
          </a:solidFill>
          <a:ln/>
        </p:spPr>
        <p:txBody>
          <a:bodyPr/>
          <a:lstStyle/>
          <a:p>
            <a:endParaRPr lang="en-GB" dirty="0">
              <a:highlight>
                <a:srgbClr val="000000"/>
              </a:highlight>
            </a:endParaRPr>
          </a:p>
        </p:txBody>
      </p:sp>
      <p:sp>
        <p:nvSpPr>
          <p:cNvPr id="10" name="Text 7"/>
          <p:cNvSpPr/>
          <p:nvPr/>
        </p:nvSpPr>
        <p:spPr>
          <a:xfrm>
            <a:off x="8766810" y="3141583"/>
            <a:ext cx="4846320" cy="412313"/>
          </a:xfrm>
          <a:prstGeom prst="rect">
            <a:avLst/>
          </a:prstGeom>
          <a:noFill/>
          <a:ln/>
        </p:spPr>
        <p:txBody>
          <a:bodyPr wrap="none" rtlCol="0" anchor="t"/>
          <a:lstStyle/>
          <a:p>
            <a:pPr marL="0" indent="0" algn="l">
              <a:lnSpc>
                <a:spcPts val="3247"/>
              </a:lnSpc>
              <a:buNone/>
            </a:pPr>
            <a:r>
              <a:rPr lang="en-US" sz="2598" b="1" dirty="0">
                <a:solidFill>
                  <a:srgbClr val="101014"/>
                </a:solidFill>
                <a:latin typeface="Playfair Display" pitchFamily="34" charset="0"/>
                <a:ea typeface="Playfair Display" pitchFamily="34" charset="-122"/>
                <a:cs typeface="Playfair Display" pitchFamily="34" charset="-120"/>
              </a:rPr>
              <a:t>Havayolu Sektöründe Kullanımı</a:t>
            </a:r>
            <a:endParaRPr lang="en-US" sz="2598" dirty="0"/>
          </a:p>
        </p:txBody>
      </p:sp>
      <p:sp>
        <p:nvSpPr>
          <p:cNvPr id="11" name="Text 8"/>
          <p:cNvSpPr/>
          <p:nvPr/>
        </p:nvSpPr>
        <p:spPr>
          <a:xfrm>
            <a:off x="8766810" y="3712250"/>
            <a:ext cx="4873943" cy="1689259"/>
          </a:xfrm>
          <a:prstGeom prst="rect">
            <a:avLst/>
          </a:prstGeom>
          <a:noFill/>
          <a:ln/>
        </p:spPr>
        <p:txBody>
          <a:bodyPr wrap="square" rtlCol="0" anchor="t"/>
          <a:lstStyle/>
          <a:p>
            <a:pPr marL="0" indent="0" algn="l">
              <a:lnSpc>
                <a:spcPts val="3325"/>
              </a:lnSpc>
              <a:buNone/>
            </a:pPr>
            <a:r>
              <a:rPr lang="tr-TR" sz="2078" dirty="0">
                <a:solidFill>
                  <a:srgbClr val="39393C"/>
                </a:solidFill>
                <a:latin typeface="Open Sans" pitchFamily="34" charset="0"/>
                <a:ea typeface="Open Sans" pitchFamily="34" charset="-122"/>
                <a:cs typeface="Open Sans" pitchFamily="34" charset="-120"/>
              </a:rPr>
              <a:t>H</a:t>
            </a:r>
            <a:r>
              <a:rPr lang="en-US" sz="2078" dirty="0">
                <a:solidFill>
                  <a:srgbClr val="39393C"/>
                </a:solidFill>
                <a:latin typeface="Open Sans" pitchFamily="34" charset="0"/>
                <a:ea typeface="Open Sans" pitchFamily="34" charset="-122"/>
                <a:cs typeface="Open Sans" pitchFamily="34" charset="-120"/>
              </a:rPr>
              <a:t>avayolu şirketleri tarafından uçuş planlaması ve müşteri memnuniyetini artırmak için </a:t>
            </a:r>
            <a:r>
              <a:rPr lang="tr-TR" sz="2078" dirty="0">
                <a:solidFill>
                  <a:srgbClr val="39393C"/>
                </a:solidFill>
                <a:latin typeface="Open Sans" pitchFamily="34" charset="0"/>
                <a:ea typeface="Open Sans" pitchFamily="34" charset="-122"/>
                <a:cs typeface="Open Sans" pitchFamily="34" charset="-120"/>
              </a:rPr>
              <a:t>kullanılabilir</a:t>
            </a:r>
            <a:endParaRPr lang="en-US" sz="2078" dirty="0"/>
          </a:p>
        </p:txBody>
      </p:sp>
      <p:sp>
        <p:nvSpPr>
          <p:cNvPr id="12" name="Shape 9"/>
          <p:cNvSpPr/>
          <p:nvPr/>
        </p:nvSpPr>
        <p:spPr>
          <a:xfrm>
            <a:off x="6160591" y="4673739"/>
            <a:ext cx="923687" cy="52745"/>
          </a:xfrm>
          <a:prstGeom prst="rect">
            <a:avLst/>
          </a:prstGeom>
          <a:solidFill>
            <a:schemeClr val="bg1">
              <a:lumMod val="50000"/>
            </a:schemeClr>
          </a:solidFill>
          <a:ln/>
        </p:spPr>
        <p:txBody>
          <a:bodyPr/>
          <a:lstStyle/>
          <a:p>
            <a:endParaRPr lang="en-GB" dirty="0"/>
          </a:p>
        </p:txBody>
      </p:sp>
      <p:sp>
        <p:nvSpPr>
          <p:cNvPr id="13" name="Shape 10"/>
          <p:cNvSpPr/>
          <p:nvPr/>
        </p:nvSpPr>
        <p:spPr>
          <a:xfrm>
            <a:off x="7084278" y="4469249"/>
            <a:ext cx="461843" cy="461843"/>
          </a:xfrm>
          <a:prstGeom prst="roundRect">
            <a:avLst>
              <a:gd name="adj" fmla="val 34288"/>
            </a:avLst>
          </a:prstGeom>
          <a:solidFill>
            <a:schemeClr val="bg1">
              <a:lumMod val="50000"/>
            </a:schemeClr>
          </a:solidFill>
          <a:ln/>
        </p:spPr>
        <p:txBody>
          <a:bodyPr/>
          <a:lstStyle/>
          <a:p>
            <a:endParaRPr lang="en-GB" dirty="0"/>
          </a:p>
        </p:txBody>
      </p:sp>
      <p:sp>
        <p:nvSpPr>
          <p:cNvPr id="14" name="Text 11"/>
          <p:cNvSpPr/>
          <p:nvPr/>
        </p:nvSpPr>
        <p:spPr>
          <a:xfrm>
            <a:off x="989648" y="4461034"/>
            <a:ext cx="4873943" cy="824627"/>
          </a:xfrm>
          <a:prstGeom prst="rect">
            <a:avLst/>
          </a:prstGeom>
          <a:noFill/>
          <a:ln/>
        </p:spPr>
        <p:txBody>
          <a:bodyPr wrap="square" rtlCol="0" anchor="t"/>
          <a:lstStyle/>
          <a:p>
            <a:pPr marL="0" indent="0">
              <a:lnSpc>
                <a:spcPts val="3247"/>
              </a:lnSpc>
              <a:buNone/>
            </a:pPr>
            <a:r>
              <a:rPr lang="en-US" sz="2598" b="1" dirty="0">
                <a:solidFill>
                  <a:srgbClr val="101014"/>
                </a:solidFill>
                <a:latin typeface="Playfair Display" pitchFamily="34" charset="0"/>
                <a:ea typeface="Playfair Display" pitchFamily="34" charset="-122"/>
                <a:cs typeface="Playfair Display" pitchFamily="34" charset="-120"/>
              </a:rPr>
              <a:t>Veri Analitiği ve Tahmin Modellerinin Değeri</a:t>
            </a:r>
            <a:endParaRPr lang="en-US" sz="2598" dirty="0"/>
          </a:p>
        </p:txBody>
      </p:sp>
      <p:sp>
        <p:nvSpPr>
          <p:cNvPr id="15" name="Text 12"/>
          <p:cNvSpPr/>
          <p:nvPr/>
        </p:nvSpPr>
        <p:spPr>
          <a:xfrm>
            <a:off x="989648" y="5444014"/>
            <a:ext cx="6094630" cy="1689259"/>
          </a:xfrm>
          <a:prstGeom prst="rect">
            <a:avLst/>
          </a:prstGeom>
          <a:noFill/>
          <a:ln/>
        </p:spPr>
        <p:txBody>
          <a:bodyPr wrap="square" rtlCol="0" anchor="t"/>
          <a:lstStyle/>
          <a:p>
            <a:pPr marL="0" indent="0">
              <a:lnSpc>
                <a:spcPts val="3325"/>
              </a:lnSpc>
              <a:buNone/>
            </a:pPr>
            <a:r>
              <a:rPr lang="tr-TR" sz="2078" dirty="0">
                <a:solidFill>
                  <a:srgbClr val="39393C"/>
                </a:solidFill>
                <a:latin typeface="Open Sans" pitchFamily="34" charset="0"/>
                <a:ea typeface="Open Sans" pitchFamily="34" charset="-122"/>
                <a:cs typeface="Open Sans" pitchFamily="34" charset="-120"/>
              </a:rPr>
              <a:t>Sadece bu alanda kullanılmakta kalmayıp farklı sektörlerdeki uygulamalara da öncülük edebilir</a:t>
            </a:r>
            <a:endParaRPr lang="en-US" sz="2078"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txBody>
          <a:bodyPr/>
          <a:lstStyle/>
          <a:p>
            <a:endParaRPr lang="en-GB" dirty="0"/>
          </a:p>
        </p:txBody>
      </p:sp>
      <p:sp>
        <p:nvSpPr>
          <p:cNvPr id="3" name="Shape 1"/>
          <p:cNvSpPr/>
          <p:nvPr/>
        </p:nvSpPr>
        <p:spPr>
          <a:xfrm>
            <a:off x="0" y="0"/>
            <a:ext cx="14630400" cy="8986361"/>
          </a:xfrm>
          <a:prstGeom prst="rect">
            <a:avLst/>
          </a:prstGeom>
          <a:solidFill>
            <a:srgbClr val="F3F3F7"/>
          </a:solidFill>
          <a:ln/>
        </p:spPr>
        <p:txBody>
          <a:bodyPr/>
          <a:lstStyle/>
          <a:p>
            <a:endParaRPr lang="en-GB" dirty="0"/>
          </a:p>
        </p:txBody>
      </p:sp>
      <p:sp>
        <p:nvSpPr>
          <p:cNvPr id="4" name="Text 2"/>
          <p:cNvSpPr/>
          <p:nvPr/>
        </p:nvSpPr>
        <p:spPr>
          <a:xfrm>
            <a:off x="989648" y="725805"/>
            <a:ext cx="5278517" cy="824746"/>
          </a:xfrm>
          <a:prstGeom prst="rect">
            <a:avLst/>
          </a:prstGeom>
          <a:noFill/>
          <a:ln/>
        </p:spPr>
        <p:txBody>
          <a:bodyPr wrap="none" rtlCol="0" anchor="t"/>
          <a:lstStyle/>
          <a:p>
            <a:pPr marL="0" indent="0">
              <a:lnSpc>
                <a:spcPts val="6494"/>
              </a:lnSpc>
              <a:buNone/>
            </a:pPr>
            <a:r>
              <a:rPr lang="tr-TR" sz="5195" b="1" dirty="0">
                <a:solidFill>
                  <a:srgbClr val="101014"/>
                </a:solidFill>
                <a:latin typeface="Playfair Display" pitchFamily="34" charset="0"/>
                <a:ea typeface="Playfair Display" pitchFamily="34" charset="-122"/>
                <a:cs typeface="Playfair Display" pitchFamily="34" charset="-120"/>
              </a:rPr>
              <a:t>İçerik</a:t>
            </a:r>
            <a:endParaRPr lang="en-US" sz="5195" dirty="0"/>
          </a:p>
        </p:txBody>
      </p:sp>
      <p:sp>
        <p:nvSpPr>
          <p:cNvPr id="5" name="Text 3"/>
          <p:cNvSpPr/>
          <p:nvPr/>
        </p:nvSpPr>
        <p:spPr>
          <a:xfrm>
            <a:off x="989648" y="2078355"/>
            <a:ext cx="12651105" cy="1266944"/>
          </a:xfrm>
          <a:prstGeom prst="rect">
            <a:avLst/>
          </a:prstGeom>
          <a:noFill/>
          <a:ln/>
        </p:spPr>
        <p:txBody>
          <a:bodyPr wrap="square" rtlCol="0" anchor="t"/>
          <a:lstStyle/>
          <a:p>
            <a:pPr marL="0" indent="0">
              <a:lnSpc>
                <a:spcPts val="3325"/>
              </a:lnSpc>
              <a:buNone/>
            </a:pPr>
            <a:r>
              <a:rPr lang="tr-TR" sz="2078" dirty="0">
                <a:solidFill>
                  <a:srgbClr val="39393C"/>
                </a:solidFill>
                <a:latin typeface="Open Sans" pitchFamily="34" charset="0"/>
                <a:ea typeface="Open Sans" pitchFamily="34" charset="-122"/>
                <a:cs typeface="Open Sans" pitchFamily="34" charset="-120"/>
              </a:rPr>
              <a:t>2015 yılında Amerika’da gerçekleşen 5.8 milyon uçuş verisi üzerinde analiz ve makine öğrenmesi modelleri ile gelecekteki uçuşlar için rötar tahmini yapılması</a:t>
            </a:r>
            <a:endParaRPr lang="en-US" sz="2078" dirty="0"/>
          </a:p>
        </p:txBody>
      </p:sp>
      <p:sp>
        <p:nvSpPr>
          <p:cNvPr id="6" name="Shape 4"/>
          <p:cNvSpPr/>
          <p:nvPr/>
        </p:nvSpPr>
        <p:spPr>
          <a:xfrm>
            <a:off x="7166552" y="3345299"/>
            <a:ext cx="45719" cy="3008253"/>
          </a:xfrm>
          <a:prstGeom prst="rect">
            <a:avLst/>
          </a:prstGeom>
          <a:solidFill>
            <a:schemeClr val="bg1">
              <a:lumMod val="50000"/>
            </a:schemeClr>
          </a:solidFill>
          <a:ln/>
        </p:spPr>
        <p:txBody>
          <a:bodyPr/>
          <a:lstStyle/>
          <a:p>
            <a:endParaRPr lang="en-GB" dirty="0"/>
          </a:p>
        </p:txBody>
      </p:sp>
      <p:sp>
        <p:nvSpPr>
          <p:cNvPr id="7" name="Shape 5"/>
          <p:cNvSpPr/>
          <p:nvPr/>
        </p:nvSpPr>
        <p:spPr>
          <a:xfrm>
            <a:off x="7489747" y="3615749"/>
            <a:ext cx="0" cy="52745"/>
          </a:xfrm>
          <a:prstGeom prst="rect">
            <a:avLst/>
          </a:prstGeom>
          <a:solidFill>
            <a:srgbClr val="E4E4ED"/>
          </a:solidFill>
          <a:ln/>
        </p:spPr>
        <p:txBody>
          <a:bodyPr/>
          <a:lstStyle/>
          <a:p>
            <a:endParaRPr lang="en-GB" dirty="0"/>
          </a:p>
        </p:txBody>
      </p:sp>
      <p:sp>
        <p:nvSpPr>
          <p:cNvPr id="8" name="Shape 6"/>
          <p:cNvSpPr/>
          <p:nvPr/>
        </p:nvSpPr>
        <p:spPr>
          <a:xfrm>
            <a:off x="6895983" y="3345299"/>
            <a:ext cx="593765" cy="593765"/>
          </a:xfrm>
          <a:prstGeom prst="roundRect">
            <a:avLst>
              <a:gd name="adj" fmla="val 26670"/>
            </a:avLst>
          </a:prstGeom>
          <a:solidFill>
            <a:srgbClr val="E4E4ED"/>
          </a:solidFill>
          <a:ln/>
        </p:spPr>
        <p:txBody>
          <a:bodyPr/>
          <a:lstStyle/>
          <a:p>
            <a:endParaRPr lang="en-GB" dirty="0"/>
          </a:p>
        </p:txBody>
      </p:sp>
      <p:sp>
        <p:nvSpPr>
          <p:cNvPr id="9" name="Text 7"/>
          <p:cNvSpPr/>
          <p:nvPr/>
        </p:nvSpPr>
        <p:spPr>
          <a:xfrm>
            <a:off x="7116605" y="3394710"/>
            <a:ext cx="152400" cy="494824"/>
          </a:xfrm>
          <a:prstGeom prst="rect">
            <a:avLst/>
          </a:prstGeom>
          <a:noFill/>
          <a:ln/>
        </p:spPr>
        <p:txBody>
          <a:bodyPr wrap="none" rtlCol="0" anchor="t"/>
          <a:lstStyle/>
          <a:p>
            <a:pPr marL="0" indent="0" algn="ctr">
              <a:lnSpc>
                <a:spcPts val="3897"/>
              </a:lnSpc>
              <a:buNone/>
            </a:pPr>
            <a:r>
              <a:rPr lang="en-US" sz="3117" b="1" dirty="0">
                <a:solidFill>
                  <a:srgbClr val="101014"/>
                </a:solidFill>
                <a:latin typeface="Playfair Display" pitchFamily="34" charset="0"/>
                <a:ea typeface="Playfair Display" pitchFamily="34" charset="-122"/>
                <a:cs typeface="Playfair Display" pitchFamily="34" charset="-120"/>
              </a:rPr>
              <a:t>1</a:t>
            </a:r>
            <a:endParaRPr lang="en-US" sz="3117" dirty="0"/>
          </a:p>
        </p:txBody>
      </p:sp>
      <p:sp>
        <p:nvSpPr>
          <p:cNvPr id="10" name="Text 8"/>
          <p:cNvSpPr/>
          <p:nvPr/>
        </p:nvSpPr>
        <p:spPr>
          <a:xfrm>
            <a:off x="7720669" y="3398043"/>
            <a:ext cx="5797748" cy="422315"/>
          </a:xfrm>
          <a:prstGeom prst="rect">
            <a:avLst/>
          </a:prstGeom>
          <a:noFill/>
          <a:ln/>
        </p:spPr>
        <p:txBody>
          <a:bodyPr wrap="none" rtlCol="0" anchor="t"/>
          <a:lstStyle/>
          <a:p>
            <a:pPr marL="0" indent="0" algn="l">
              <a:lnSpc>
                <a:spcPts val="3325"/>
              </a:lnSpc>
              <a:buNone/>
            </a:pPr>
            <a:r>
              <a:rPr lang="en-US" sz="2400" dirty="0">
                <a:solidFill>
                  <a:srgbClr val="39393C"/>
                </a:solidFill>
                <a:latin typeface="Open Sans" pitchFamily="34" charset="0"/>
                <a:ea typeface="Open Sans" pitchFamily="34" charset="-122"/>
                <a:cs typeface="Open Sans" pitchFamily="34" charset="-120"/>
              </a:rPr>
              <a:t>Uçuş Verilerinin Analizi</a:t>
            </a:r>
            <a:endParaRPr lang="en-US" sz="2400" dirty="0"/>
          </a:p>
        </p:txBody>
      </p:sp>
      <p:sp>
        <p:nvSpPr>
          <p:cNvPr id="11" name="Shape 9"/>
          <p:cNvSpPr/>
          <p:nvPr/>
        </p:nvSpPr>
        <p:spPr>
          <a:xfrm>
            <a:off x="6895983" y="4935200"/>
            <a:ext cx="0" cy="52745"/>
          </a:xfrm>
          <a:prstGeom prst="rect">
            <a:avLst/>
          </a:prstGeom>
          <a:solidFill>
            <a:srgbClr val="E4E4ED"/>
          </a:solidFill>
          <a:ln/>
        </p:spPr>
        <p:txBody>
          <a:bodyPr/>
          <a:lstStyle/>
          <a:p>
            <a:endParaRPr lang="en-GB" dirty="0"/>
          </a:p>
        </p:txBody>
      </p:sp>
      <p:sp>
        <p:nvSpPr>
          <p:cNvPr id="12" name="Shape 10"/>
          <p:cNvSpPr/>
          <p:nvPr/>
        </p:nvSpPr>
        <p:spPr>
          <a:xfrm>
            <a:off x="6895983" y="4664749"/>
            <a:ext cx="593765" cy="593765"/>
          </a:xfrm>
          <a:prstGeom prst="roundRect">
            <a:avLst>
              <a:gd name="adj" fmla="val 26670"/>
            </a:avLst>
          </a:prstGeom>
          <a:solidFill>
            <a:srgbClr val="E4E4ED"/>
          </a:solidFill>
          <a:ln/>
        </p:spPr>
        <p:txBody>
          <a:bodyPr/>
          <a:lstStyle/>
          <a:p>
            <a:endParaRPr lang="en-GB" dirty="0"/>
          </a:p>
        </p:txBody>
      </p:sp>
      <p:sp>
        <p:nvSpPr>
          <p:cNvPr id="13" name="Text 11"/>
          <p:cNvSpPr/>
          <p:nvPr/>
        </p:nvSpPr>
        <p:spPr>
          <a:xfrm>
            <a:off x="7089935" y="4714160"/>
            <a:ext cx="205740" cy="494824"/>
          </a:xfrm>
          <a:prstGeom prst="rect">
            <a:avLst/>
          </a:prstGeom>
          <a:noFill/>
          <a:ln/>
        </p:spPr>
        <p:txBody>
          <a:bodyPr wrap="none" rtlCol="0" anchor="t"/>
          <a:lstStyle/>
          <a:p>
            <a:pPr marL="0" indent="0" algn="ctr">
              <a:lnSpc>
                <a:spcPts val="3897"/>
              </a:lnSpc>
              <a:buNone/>
            </a:pPr>
            <a:r>
              <a:rPr lang="en-US" sz="3117" b="1" dirty="0">
                <a:solidFill>
                  <a:srgbClr val="101014"/>
                </a:solidFill>
                <a:latin typeface="Playfair Display" pitchFamily="34" charset="0"/>
                <a:ea typeface="Playfair Display" pitchFamily="34" charset="-122"/>
                <a:cs typeface="Playfair Display" pitchFamily="34" charset="-120"/>
              </a:rPr>
              <a:t>2</a:t>
            </a:r>
            <a:endParaRPr lang="en-US" sz="3117" dirty="0"/>
          </a:p>
        </p:txBody>
      </p:sp>
      <p:sp>
        <p:nvSpPr>
          <p:cNvPr id="14" name="Text 12"/>
          <p:cNvSpPr/>
          <p:nvPr/>
        </p:nvSpPr>
        <p:spPr>
          <a:xfrm>
            <a:off x="867313" y="4717494"/>
            <a:ext cx="5797748" cy="422315"/>
          </a:xfrm>
          <a:prstGeom prst="rect">
            <a:avLst/>
          </a:prstGeom>
          <a:noFill/>
          <a:ln/>
        </p:spPr>
        <p:txBody>
          <a:bodyPr wrap="none" rtlCol="0" anchor="t"/>
          <a:lstStyle/>
          <a:p>
            <a:pPr marL="0" indent="0" algn="r">
              <a:lnSpc>
                <a:spcPts val="3325"/>
              </a:lnSpc>
              <a:buNone/>
            </a:pPr>
            <a:r>
              <a:rPr lang="en-US" sz="2400" dirty="0">
                <a:solidFill>
                  <a:srgbClr val="39393C"/>
                </a:solidFill>
                <a:latin typeface="Open Sans" pitchFamily="34" charset="0"/>
                <a:ea typeface="Open Sans" pitchFamily="34" charset="-122"/>
                <a:cs typeface="Open Sans" pitchFamily="34" charset="-120"/>
              </a:rPr>
              <a:t>Makine Öğrenmesi Modelleri</a:t>
            </a:r>
            <a:r>
              <a:rPr lang="tr-TR" sz="2400" dirty="0">
                <a:solidFill>
                  <a:srgbClr val="39393C"/>
                </a:solidFill>
                <a:latin typeface="Open Sans" pitchFamily="34" charset="0"/>
                <a:ea typeface="Open Sans" pitchFamily="34" charset="-122"/>
                <a:cs typeface="Open Sans" pitchFamily="34" charset="-120"/>
              </a:rPr>
              <a:t> ve Seçimi</a:t>
            </a:r>
            <a:endParaRPr lang="en-US" sz="2400" dirty="0"/>
          </a:p>
        </p:txBody>
      </p:sp>
      <p:sp>
        <p:nvSpPr>
          <p:cNvPr id="15" name="Shape 13"/>
          <p:cNvSpPr/>
          <p:nvPr/>
        </p:nvSpPr>
        <p:spPr>
          <a:xfrm>
            <a:off x="7489747" y="6122729"/>
            <a:ext cx="0" cy="52745"/>
          </a:xfrm>
          <a:prstGeom prst="rect">
            <a:avLst/>
          </a:prstGeom>
          <a:solidFill>
            <a:srgbClr val="E4E4ED"/>
          </a:solidFill>
          <a:ln/>
        </p:spPr>
        <p:txBody>
          <a:bodyPr/>
          <a:lstStyle/>
          <a:p>
            <a:endParaRPr lang="en-GB" dirty="0"/>
          </a:p>
        </p:txBody>
      </p:sp>
      <p:sp>
        <p:nvSpPr>
          <p:cNvPr id="16" name="Shape 14"/>
          <p:cNvSpPr/>
          <p:nvPr/>
        </p:nvSpPr>
        <p:spPr>
          <a:xfrm>
            <a:off x="6895983" y="5852279"/>
            <a:ext cx="593765" cy="593765"/>
          </a:xfrm>
          <a:prstGeom prst="roundRect">
            <a:avLst>
              <a:gd name="adj" fmla="val 26670"/>
            </a:avLst>
          </a:prstGeom>
          <a:solidFill>
            <a:srgbClr val="E4E4ED"/>
          </a:solidFill>
          <a:ln/>
        </p:spPr>
        <p:txBody>
          <a:bodyPr/>
          <a:lstStyle/>
          <a:p>
            <a:endParaRPr lang="en-GB" dirty="0"/>
          </a:p>
        </p:txBody>
      </p:sp>
      <p:sp>
        <p:nvSpPr>
          <p:cNvPr id="17" name="Text 15"/>
          <p:cNvSpPr/>
          <p:nvPr/>
        </p:nvSpPr>
        <p:spPr>
          <a:xfrm>
            <a:off x="7097555" y="5901690"/>
            <a:ext cx="190500" cy="494824"/>
          </a:xfrm>
          <a:prstGeom prst="rect">
            <a:avLst/>
          </a:prstGeom>
          <a:noFill/>
          <a:ln/>
        </p:spPr>
        <p:txBody>
          <a:bodyPr wrap="none" rtlCol="0" anchor="t"/>
          <a:lstStyle/>
          <a:p>
            <a:pPr marL="0" indent="0" algn="ctr">
              <a:lnSpc>
                <a:spcPts val="3897"/>
              </a:lnSpc>
              <a:buNone/>
            </a:pPr>
            <a:r>
              <a:rPr lang="en-US" sz="3117" b="1" dirty="0">
                <a:solidFill>
                  <a:srgbClr val="101014"/>
                </a:solidFill>
                <a:latin typeface="Playfair Display" pitchFamily="34" charset="0"/>
                <a:ea typeface="Playfair Display" pitchFamily="34" charset="-122"/>
                <a:cs typeface="Playfair Display" pitchFamily="34" charset="-120"/>
              </a:rPr>
              <a:t>3</a:t>
            </a:r>
            <a:endParaRPr lang="en-US" sz="3117" dirty="0"/>
          </a:p>
        </p:txBody>
      </p:sp>
      <p:sp>
        <p:nvSpPr>
          <p:cNvPr id="18" name="Text 16"/>
          <p:cNvSpPr/>
          <p:nvPr/>
        </p:nvSpPr>
        <p:spPr>
          <a:xfrm>
            <a:off x="7720669" y="5905023"/>
            <a:ext cx="5797748" cy="422315"/>
          </a:xfrm>
          <a:prstGeom prst="rect">
            <a:avLst/>
          </a:prstGeom>
          <a:noFill/>
          <a:ln/>
        </p:spPr>
        <p:txBody>
          <a:bodyPr wrap="none" rtlCol="0" anchor="t"/>
          <a:lstStyle/>
          <a:p>
            <a:pPr marL="0" indent="0" algn="l">
              <a:lnSpc>
                <a:spcPts val="3325"/>
              </a:lnSpc>
              <a:buNone/>
            </a:pPr>
            <a:r>
              <a:rPr lang="en-US" sz="2400" dirty="0">
                <a:solidFill>
                  <a:srgbClr val="39393C"/>
                </a:solidFill>
                <a:latin typeface="Open Sans" pitchFamily="34" charset="0"/>
                <a:ea typeface="Open Sans" pitchFamily="34" charset="-122"/>
                <a:cs typeface="Open Sans" pitchFamily="34" charset="-120"/>
              </a:rPr>
              <a:t>Uygulama ve Sonuçlar</a:t>
            </a:r>
            <a:endParaRPr lang="en-US"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txBody>
          <a:bodyPr/>
          <a:lstStyle/>
          <a:p>
            <a:endParaRPr lang="en-GB" dirty="0"/>
          </a:p>
        </p:txBody>
      </p:sp>
      <p:sp>
        <p:nvSpPr>
          <p:cNvPr id="3" name="Shape 1"/>
          <p:cNvSpPr/>
          <p:nvPr/>
        </p:nvSpPr>
        <p:spPr>
          <a:xfrm>
            <a:off x="0" y="0"/>
            <a:ext cx="14630400" cy="8229600"/>
          </a:xfrm>
          <a:prstGeom prst="rect">
            <a:avLst/>
          </a:prstGeom>
          <a:solidFill>
            <a:srgbClr val="F3F3F7"/>
          </a:solidFill>
          <a:ln/>
        </p:spPr>
        <p:txBody>
          <a:bodyPr/>
          <a:lstStyle/>
          <a:p>
            <a:endParaRPr lang="en-GB" dirty="0"/>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3324560" y="252343"/>
            <a:ext cx="2494880" cy="824746"/>
          </a:xfrm>
          <a:prstGeom prst="rect">
            <a:avLst/>
          </a:prstGeom>
          <a:noFill/>
          <a:ln/>
        </p:spPr>
        <p:txBody>
          <a:bodyPr wrap="none" rtlCol="0" anchor="t"/>
          <a:lstStyle/>
          <a:p>
            <a:pPr marL="0" indent="0">
              <a:lnSpc>
                <a:spcPts val="6494"/>
              </a:lnSpc>
              <a:buNone/>
            </a:pPr>
            <a:r>
              <a:rPr lang="en-US" sz="5195" b="1" dirty="0">
                <a:solidFill>
                  <a:srgbClr val="101014"/>
                </a:solidFill>
                <a:latin typeface="Playfair Display" pitchFamily="34" charset="0"/>
                <a:ea typeface="Playfair Display" pitchFamily="34" charset="-122"/>
                <a:cs typeface="Playfair Display" pitchFamily="34" charset="-120"/>
              </a:rPr>
              <a:t>Sonuç </a:t>
            </a:r>
            <a:endParaRPr lang="en-US" sz="5195" dirty="0"/>
          </a:p>
        </p:txBody>
      </p:sp>
      <p:sp>
        <p:nvSpPr>
          <p:cNvPr id="6" name="Text 3"/>
          <p:cNvSpPr/>
          <p:nvPr/>
        </p:nvSpPr>
        <p:spPr>
          <a:xfrm>
            <a:off x="633513" y="1472972"/>
            <a:ext cx="7164705" cy="6756628"/>
          </a:xfrm>
          <a:prstGeom prst="rect">
            <a:avLst/>
          </a:prstGeom>
          <a:noFill/>
          <a:ln/>
        </p:spPr>
        <p:txBody>
          <a:bodyPr wrap="square" rtlCol="0" anchor="t"/>
          <a:lstStyle/>
          <a:p>
            <a:pPr marL="0" indent="0" algn="just">
              <a:lnSpc>
                <a:spcPts val="3325"/>
              </a:lnSpc>
              <a:buNone/>
            </a:pPr>
            <a:r>
              <a:rPr lang="tr-TR" sz="1600" dirty="0">
                <a:solidFill>
                  <a:srgbClr val="39393C"/>
                </a:solidFill>
                <a:latin typeface="Open Sans" pitchFamily="34" charset="0"/>
                <a:ea typeface="Open Sans" pitchFamily="34" charset="-122"/>
                <a:cs typeface="Open Sans" pitchFamily="34" charset="-120"/>
              </a:rPr>
              <a:t>Bu çalışmada 2015 yılına ait uçuş verileri analiz edilmiştir ve farklı makine öğrenmesi algoritmalarının hem performansa hem de sonuca nasıl etki ettiği gözlemlenmiştir. Bu çalışmada görülmüştür ki RFR daha az hata ile sonuç üretirken, LR işlem performansı olarak çok daha hızlı çalışmaktadır. Burada şu bilinmelidir ki; seçilecek olarak algoritma, mevcut veri setine ve proje isterlerine bağlı olduğu için bu konuda net bir çıkarım yapmak doğru olmayacaktır. </a:t>
            </a:r>
          </a:p>
          <a:p>
            <a:pPr marL="0" indent="0">
              <a:lnSpc>
                <a:spcPts val="3325"/>
              </a:lnSpc>
              <a:buNone/>
            </a:pPr>
            <a:r>
              <a:rPr lang="tr-TR" sz="2078" dirty="0">
                <a:solidFill>
                  <a:srgbClr val="39393C"/>
                </a:solidFill>
                <a:latin typeface="Open Sans" pitchFamily="34" charset="0"/>
                <a:ea typeface="Open Sans" pitchFamily="34" charset="-122"/>
                <a:cs typeface="Open Sans" pitchFamily="34" charset="-120"/>
              </a:rPr>
              <a:t> </a:t>
            </a:r>
          </a:p>
          <a:p>
            <a:pPr algn="just">
              <a:lnSpc>
                <a:spcPts val="3325"/>
              </a:lnSpc>
            </a:pPr>
            <a:r>
              <a:rPr lang="en-US" sz="1600" dirty="0">
                <a:solidFill>
                  <a:srgbClr val="39393C"/>
                </a:solidFill>
                <a:latin typeface="Open Sans" pitchFamily="34" charset="0"/>
                <a:ea typeface="Open Sans" pitchFamily="34" charset="-122"/>
                <a:cs typeface="Open Sans" pitchFamily="34" charset="-120"/>
              </a:rPr>
              <a:t>Gelecek çalışma kapsamında, sistemin daha isabetli tahminler yapabilmesi için gerçek zamanlı uçuş bilgilerinin API'ler aracılığıyla alınması planlanmaktadır. Bu sayede hem küresel hem de daha doğru çıktılar elde edilmesi hedeflenmektedir.</a:t>
            </a:r>
          </a:p>
          <a:p>
            <a:pPr marL="0" indent="0">
              <a:lnSpc>
                <a:spcPts val="3325"/>
              </a:lnSpc>
              <a:buNone/>
            </a:pPr>
            <a:endParaRPr lang="en-US" sz="1600" dirty="0">
              <a:solidFill>
                <a:srgbClr val="39393C"/>
              </a:solidFill>
              <a:latin typeface="Open Sans" pitchFamily="34" charset="0"/>
              <a:ea typeface="Open Sans" pitchFamily="34" charset="-122"/>
              <a:cs typeface="Open Sans" pitchFamily="34" charset="-120"/>
            </a:endParaRPr>
          </a:p>
          <a:p>
            <a:pPr marL="0" indent="0">
              <a:lnSpc>
                <a:spcPts val="3325"/>
              </a:lnSpc>
              <a:buNone/>
            </a:pPr>
            <a:endParaRPr lang="en-US" sz="1600" dirty="0">
              <a:solidFill>
                <a:srgbClr val="39393C"/>
              </a:solidFill>
              <a:latin typeface="Open Sans" pitchFamily="34" charset="0"/>
              <a:ea typeface="Open Sans" pitchFamily="34" charset="-122"/>
              <a:cs typeface="Open Sans" pitchFamily="34" charset="-120"/>
            </a:endParaRPr>
          </a:p>
          <a:p>
            <a:pPr marL="0" indent="0">
              <a:lnSpc>
                <a:spcPts val="3325"/>
              </a:lnSpc>
              <a:buNone/>
            </a:pPr>
            <a:endParaRPr lang="en-US" sz="1600" dirty="0">
              <a:solidFill>
                <a:srgbClr val="39393C"/>
              </a:solidFill>
              <a:latin typeface="Open Sans" pitchFamily="34" charset="0"/>
              <a:ea typeface="Open Sans" pitchFamily="34" charset="-122"/>
              <a:cs typeface="Open Sans" pitchFamily="34" charset="-120"/>
            </a:endParaRPr>
          </a:p>
          <a:p>
            <a:pPr marL="0" indent="0">
              <a:lnSpc>
                <a:spcPts val="3325"/>
              </a:lnSpc>
              <a:buNone/>
            </a:pPr>
            <a:endParaRPr lang="en-US" sz="1600" dirty="0">
              <a:solidFill>
                <a:srgbClr val="39393C"/>
              </a:solidFill>
              <a:latin typeface="Open Sans" pitchFamily="34" charset="0"/>
              <a:ea typeface="Open Sans" pitchFamily="34" charset="-122"/>
              <a:cs typeface="Open Sans" pitchFamily="34" charset="-120"/>
            </a:endParaRPr>
          </a:p>
          <a:p>
            <a:pPr marL="0" indent="0">
              <a:lnSpc>
                <a:spcPts val="3325"/>
              </a:lnSpc>
              <a:buNone/>
            </a:pPr>
            <a:endParaRPr lang="en-US" sz="1600" dirty="0">
              <a:solidFill>
                <a:srgbClr val="39393C"/>
              </a:solidFill>
              <a:latin typeface="Open Sans" pitchFamily="34" charset="0"/>
              <a:ea typeface="Open Sans" pitchFamily="34" charset="-122"/>
              <a:cs typeface="Open Sans" pitchFamily="34" charset="-120"/>
            </a:endParaRPr>
          </a:p>
          <a:p>
            <a:pPr marL="0" indent="0">
              <a:lnSpc>
                <a:spcPts val="3325"/>
              </a:lnSpc>
              <a:buNone/>
            </a:pPr>
            <a:endParaRPr lang="en-US" sz="1600" dirty="0">
              <a:solidFill>
                <a:srgbClr val="39393C"/>
              </a:solidFill>
              <a:latin typeface="Open Sans" pitchFamily="34" charset="0"/>
              <a:ea typeface="Open Sans" pitchFamily="34" charset="-122"/>
              <a:cs typeface="Open Sans" pitchFamily="34" charset="-120"/>
            </a:endParaRPr>
          </a:p>
          <a:p>
            <a:pPr marL="0" indent="0">
              <a:lnSpc>
                <a:spcPts val="3325"/>
              </a:lnSpc>
              <a:buNone/>
            </a:pPr>
            <a:endParaRPr lang="en-US" sz="2078"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2"/>
          <p:cNvSpPr/>
          <p:nvPr/>
        </p:nvSpPr>
        <p:spPr>
          <a:xfrm>
            <a:off x="5695265" y="283305"/>
            <a:ext cx="3239869" cy="824746"/>
          </a:xfrm>
          <a:prstGeom prst="rect">
            <a:avLst/>
          </a:prstGeom>
          <a:noFill/>
          <a:ln/>
        </p:spPr>
        <p:txBody>
          <a:bodyPr wrap="none" rtlCol="0" anchor="t"/>
          <a:lstStyle/>
          <a:p>
            <a:pPr marL="0" indent="0" algn="ctr">
              <a:lnSpc>
                <a:spcPts val="6494"/>
              </a:lnSpc>
              <a:buNone/>
            </a:pPr>
            <a:r>
              <a:rPr lang="tr-TR" sz="5195" b="1" dirty="0">
                <a:solidFill>
                  <a:srgbClr val="101014"/>
                </a:solidFill>
                <a:latin typeface="Playfair Display" pitchFamily="34" charset="0"/>
                <a:ea typeface="Playfair Display" pitchFamily="34" charset="-122"/>
                <a:cs typeface="Playfair Display" pitchFamily="34" charset="-120"/>
              </a:rPr>
              <a:t>Kaynakça</a:t>
            </a:r>
            <a:r>
              <a:rPr lang="en-US" sz="5195" b="1" dirty="0">
                <a:solidFill>
                  <a:srgbClr val="101014"/>
                </a:solidFill>
                <a:latin typeface="Playfair Display" pitchFamily="34" charset="0"/>
                <a:ea typeface="Playfair Display" pitchFamily="34" charset="-122"/>
                <a:cs typeface="Playfair Display" pitchFamily="34" charset="-120"/>
              </a:rPr>
              <a:t> </a:t>
            </a:r>
            <a:endParaRPr lang="en-US" sz="5195" dirty="0"/>
          </a:p>
        </p:txBody>
      </p:sp>
      <p:sp>
        <p:nvSpPr>
          <p:cNvPr id="6" name="Text 3"/>
          <p:cNvSpPr/>
          <p:nvPr/>
        </p:nvSpPr>
        <p:spPr>
          <a:xfrm>
            <a:off x="345648" y="1718505"/>
            <a:ext cx="12966984" cy="6602624"/>
          </a:xfrm>
          <a:prstGeom prst="rect">
            <a:avLst/>
          </a:prstGeom>
          <a:noFill/>
          <a:ln/>
        </p:spPr>
        <p:txBody>
          <a:bodyPr wrap="square" rtlCol="0" anchor="t"/>
          <a:lstStyle/>
          <a:p>
            <a:pPr algn="just">
              <a:lnSpc>
                <a:spcPts val="3325"/>
              </a:lnSpc>
            </a:pPr>
            <a:r>
              <a:rPr lang="tr-TR" sz="1400" b="1" dirty="0">
                <a:solidFill>
                  <a:srgbClr val="39393C"/>
                </a:solidFill>
                <a:latin typeface="Open Sans" pitchFamily="34" charset="0"/>
                <a:ea typeface="Open Sans" pitchFamily="34" charset="-122"/>
                <a:cs typeface="Open Sans" pitchFamily="34" charset="-120"/>
              </a:rPr>
              <a:t>Sunum Şablonu : </a:t>
            </a:r>
            <a:r>
              <a:rPr lang="tr-TR" sz="1400" dirty="0">
                <a:solidFill>
                  <a:srgbClr val="39393C"/>
                </a:solidFill>
                <a:latin typeface="Open Sans" pitchFamily="34" charset="0"/>
                <a:ea typeface="Open Sans" pitchFamily="34" charset="-122"/>
                <a:cs typeface="Open Sans" pitchFamily="34" charset="-120"/>
              </a:rPr>
              <a:t>https://app.pitch.com/</a:t>
            </a:r>
          </a:p>
          <a:p>
            <a:pPr marL="0" indent="0" algn="just">
              <a:lnSpc>
                <a:spcPts val="3325"/>
              </a:lnSpc>
              <a:buNone/>
            </a:pPr>
            <a:r>
              <a:rPr lang="tr-TR" sz="1400" b="1" dirty="0">
                <a:solidFill>
                  <a:srgbClr val="39393C"/>
                </a:solidFill>
                <a:latin typeface="Open Sans" pitchFamily="34" charset="0"/>
                <a:ea typeface="Open Sans" pitchFamily="34" charset="-122"/>
                <a:cs typeface="Open Sans" pitchFamily="34" charset="-120"/>
              </a:rPr>
              <a:t>AI ile Oluşturulmuş Çizimler : </a:t>
            </a:r>
            <a:r>
              <a:rPr lang="tr-TR" sz="1400" dirty="0">
                <a:solidFill>
                  <a:srgbClr val="39393C"/>
                </a:solidFill>
                <a:latin typeface="Open Sans" pitchFamily="34" charset="0"/>
                <a:ea typeface="Open Sans" pitchFamily="34" charset="-122"/>
                <a:cs typeface="Open Sans" pitchFamily="34" charset="-120"/>
              </a:rPr>
              <a:t>https://wepik.com/</a:t>
            </a:r>
          </a:p>
          <a:p>
            <a:pPr marL="0" indent="0" algn="just">
              <a:lnSpc>
                <a:spcPts val="3325"/>
              </a:lnSpc>
              <a:buNone/>
            </a:pPr>
            <a:r>
              <a:rPr lang="tr-TR" sz="1400" b="1" dirty="0">
                <a:solidFill>
                  <a:srgbClr val="39393C"/>
                </a:solidFill>
                <a:latin typeface="Open Sans" pitchFamily="34" charset="0"/>
                <a:ea typeface="Open Sans" pitchFamily="34" charset="-122"/>
                <a:cs typeface="Open Sans" pitchFamily="34" charset="-120"/>
              </a:rPr>
              <a:t>Kullanılan Veri Seti : </a:t>
            </a:r>
            <a:r>
              <a:rPr lang="tr-TR" sz="1400" dirty="0">
                <a:solidFill>
                  <a:srgbClr val="39393C"/>
                </a:solidFill>
                <a:latin typeface="Open Sans" pitchFamily="34" charset="0"/>
                <a:ea typeface="Open Sans" pitchFamily="34" charset="-122"/>
                <a:cs typeface="Open Sans" pitchFamily="34" charset="-120"/>
              </a:rPr>
              <a:t>https://www.kaggle.com/code/fabiendaniel/predicting-flight-delays-tutorial/input</a:t>
            </a:r>
          </a:p>
          <a:p>
            <a:pPr marL="0" indent="0" algn="just">
              <a:lnSpc>
                <a:spcPts val="3325"/>
              </a:lnSpc>
              <a:buNone/>
            </a:pPr>
            <a:endParaRPr lang="tr-TR" sz="1400" dirty="0">
              <a:solidFill>
                <a:srgbClr val="39393C"/>
              </a:solidFill>
              <a:latin typeface="Open Sans" pitchFamily="34" charset="0"/>
              <a:ea typeface="Open Sans" pitchFamily="34" charset="-122"/>
              <a:cs typeface="Open Sans" pitchFamily="34" charset="-120"/>
            </a:endParaRPr>
          </a:p>
          <a:p>
            <a:pPr marL="0" indent="0" algn="just">
              <a:lnSpc>
                <a:spcPts val="3325"/>
              </a:lnSpc>
              <a:buNone/>
            </a:pPr>
            <a:r>
              <a:rPr lang="tr-TR" sz="1400" b="1" dirty="0">
                <a:solidFill>
                  <a:srgbClr val="39393C"/>
                </a:solidFill>
                <a:latin typeface="Open Sans" pitchFamily="34" charset="0"/>
                <a:ea typeface="Open Sans" pitchFamily="34" charset="-122"/>
                <a:cs typeface="Open Sans" pitchFamily="34" charset="-120"/>
              </a:rPr>
              <a:t>Teknik Bilgiler :</a:t>
            </a:r>
          </a:p>
          <a:p>
            <a:pPr marL="285750" indent="-285750" algn="just">
              <a:lnSpc>
                <a:spcPts val="3325"/>
              </a:lnSpc>
              <a:buFont typeface="Arial" panose="020B0604020202020204" pitchFamily="34" charset="0"/>
              <a:buChar char="•"/>
            </a:pPr>
            <a:r>
              <a:rPr lang="tr-TR" sz="1400" dirty="0">
                <a:solidFill>
                  <a:srgbClr val="39393C"/>
                </a:solidFill>
                <a:latin typeface="Open Sans" pitchFamily="34" charset="0"/>
                <a:ea typeface="Open Sans" pitchFamily="34" charset="-122"/>
                <a:cs typeface="Open Sans" pitchFamily="34" charset="-120"/>
              </a:rPr>
              <a:t>https://www.oracle.com/tr/business-analytics/what-is-data-visualization/</a:t>
            </a:r>
          </a:p>
          <a:p>
            <a:pPr marL="285750" indent="-285750" algn="just">
              <a:lnSpc>
                <a:spcPts val="3325"/>
              </a:lnSpc>
              <a:buFont typeface="Arial" panose="020B0604020202020204" pitchFamily="34" charset="0"/>
              <a:buChar char="•"/>
            </a:pPr>
            <a:r>
              <a:rPr lang="tr-TR" sz="1400" dirty="0">
                <a:solidFill>
                  <a:srgbClr val="39393C"/>
                </a:solidFill>
                <a:latin typeface="Open Sans" pitchFamily="34" charset="0"/>
                <a:ea typeface="Open Sans" pitchFamily="34" charset="-122"/>
                <a:cs typeface="Open Sans" pitchFamily="34" charset="-120"/>
              </a:rPr>
              <a:t>https://www.hexstream.com/blogs/how-to-choose-the-right-machine-learning-algorithm</a:t>
            </a:r>
          </a:p>
          <a:p>
            <a:pPr marL="285750" indent="-285750" algn="just">
              <a:lnSpc>
                <a:spcPts val="3325"/>
              </a:lnSpc>
              <a:buFont typeface="Arial" panose="020B0604020202020204" pitchFamily="34" charset="0"/>
              <a:buChar char="•"/>
            </a:pPr>
            <a:r>
              <a:rPr lang="tr-TR" sz="1400" dirty="0">
                <a:solidFill>
                  <a:srgbClr val="39393C"/>
                </a:solidFill>
                <a:latin typeface="Open Sans" pitchFamily="34" charset="0"/>
                <a:ea typeface="Open Sans" pitchFamily="34" charset="-122"/>
                <a:cs typeface="Open Sans" pitchFamily="34" charset="-120"/>
              </a:rPr>
              <a:t>https://www.ibm.com/topics/machine-learning</a:t>
            </a:r>
          </a:p>
          <a:p>
            <a:pPr marL="285750" indent="-285750" algn="just">
              <a:lnSpc>
                <a:spcPts val="3325"/>
              </a:lnSpc>
              <a:buFont typeface="Arial" panose="020B0604020202020204" pitchFamily="34" charset="0"/>
              <a:buChar char="•"/>
            </a:pPr>
            <a:r>
              <a:rPr lang="tr-TR" sz="1400" dirty="0">
                <a:solidFill>
                  <a:srgbClr val="39393C"/>
                </a:solidFill>
                <a:latin typeface="Open Sans" pitchFamily="34" charset="0"/>
                <a:ea typeface="Open Sans" pitchFamily="34" charset="-122"/>
                <a:cs typeface="Open Sans" pitchFamily="34" charset="-120"/>
              </a:rPr>
              <a:t>https://tr.d2l.ai/chapter_multilayer-perceptrons/underfit-overfit.html</a:t>
            </a:r>
          </a:p>
          <a:p>
            <a:pPr marL="285750" indent="-285750" algn="just">
              <a:lnSpc>
                <a:spcPts val="3325"/>
              </a:lnSpc>
              <a:buFont typeface="Arial" panose="020B0604020202020204" pitchFamily="34" charset="0"/>
              <a:buChar char="•"/>
            </a:pPr>
            <a:r>
              <a:rPr lang="tr-TR" sz="1400" dirty="0">
                <a:solidFill>
                  <a:srgbClr val="39393C"/>
                </a:solidFill>
                <a:latin typeface="Open Sans" pitchFamily="34" charset="0"/>
                <a:ea typeface="Open Sans" pitchFamily="34" charset="-122"/>
                <a:cs typeface="Open Sans" pitchFamily="34" charset="-120"/>
              </a:rPr>
              <a:t>https://medium.com/@k.ulgen90/makine-%C3%B6%C4%9Frenimi-b%C3%B6l%C3%BCm-5-karar-a%C4%9Fa%C3%A7lar%C4%B1-c90bd7593010</a:t>
            </a:r>
          </a:p>
          <a:p>
            <a:pPr marL="285750" indent="-285750" algn="just">
              <a:lnSpc>
                <a:spcPts val="3325"/>
              </a:lnSpc>
              <a:buFont typeface="Arial" panose="020B0604020202020204" pitchFamily="34" charset="0"/>
              <a:buChar char="•"/>
            </a:pPr>
            <a:r>
              <a:rPr lang="tr-TR" sz="1400" dirty="0">
                <a:solidFill>
                  <a:srgbClr val="39393C"/>
                </a:solidFill>
                <a:latin typeface="Open Sans" pitchFamily="34" charset="0"/>
                <a:ea typeface="Open Sans" pitchFamily="34" charset="-122"/>
                <a:cs typeface="Open Sans" pitchFamily="34" charset="-120"/>
              </a:rPr>
              <a:t>https://www.spiceworks.com/tech/artificial-intelligence/articles/what-is-linear-regression/</a:t>
            </a:r>
            <a:endParaRPr lang="en-US" sz="2000" dirty="0"/>
          </a:p>
        </p:txBody>
      </p:sp>
      <p:sp>
        <p:nvSpPr>
          <p:cNvPr id="7" name="Dikdörtgen 6">
            <a:extLst>
              <a:ext uri="{FF2B5EF4-FFF2-40B4-BE49-F238E27FC236}">
                <a16:creationId xmlns:a16="http://schemas.microsoft.com/office/drawing/2014/main" id="{47FE9577-40C1-85A4-1D5E-ABD0E80EDBA6}"/>
              </a:ext>
            </a:extLst>
          </p:cNvPr>
          <p:cNvSpPr/>
          <p:nvPr/>
        </p:nvSpPr>
        <p:spPr>
          <a:xfrm>
            <a:off x="12728433" y="0"/>
            <a:ext cx="1904999" cy="82296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76043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0" name="Shape 3">
            <a:extLst>
              <a:ext uri="{FF2B5EF4-FFF2-40B4-BE49-F238E27FC236}">
                <a16:creationId xmlns:a16="http://schemas.microsoft.com/office/drawing/2014/main" id="{DA7F4715-BB3A-89CE-A7DF-A5EED07DB9D0}"/>
              </a:ext>
            </a:extLst>
          </p:cNvPr>
          <p:cNvSpPr/>
          <p:nvPr/>
        </p:nvSpPr>
        <p:spPr>
          <a:xfrm>
            <a:off x="793428" y="4893822"/>
            <a:ext cx="7164705" cy="1520666"/>
          </a:xfrm>
          <a:prstGeom prst="roundRect">
            <a:avLst>
              <a:gd name="adj" fmla="val 10414"/>
            </a:avLst>
          </a:prstGeom>
          <a:solidFill>
            <a:srgbClr val="E4E4ED"/>
          </a:solidFill>
          <a:ln/>
        </p:spPr>
        <p:txBody>
          <a:bodyPr/>
          <a:lstStyle/>
          <a:p>
            <a:endParaRPr lang="en-GB" dirty="0"/>
          </a:p>
        </p:txBody>
      </p:sp>
      <p:sp>
        <p:nvSpPr>
          <p:cNvPr id="3" name="Shape 1"/>
          <p:cNvSpPr/>
          <p:nvPr/>
        </p:nvSpPr>
        <p:spPr>
          <a:xfrm>
            <a:off x="11822" y="-825"/>
            <a:ext cx="14630400" cy="8229600"/>
          </a:xfrm>
          <a:prstGeom prst="rect">
            <a:avLst/>
          </a:prstGeom>
          <a:solidFill>
            <a:srgbClr val="F3F3F7"/>
          </a:solidFill>
          <a:ln/>
        </p:spPr>
        <p:txBody>
          <a:bodyPr/>
          <a:lstStyle/>
          <a:p>
            <a:endParaRPr lang="en-GB" dirty="0"/>
          </a:p>
        </p:txBody>
      </p:sp>
      <p:sp>
        <p:nvSpPr>
          <p:cNvPr id="5" name="Text 2"/>
          <p:cNvSpPr/>
          <p:nvPr/>
        </p:nvSpPr>
        <p:spPr>
          <a:xfrm>
            <a:off x="887726" y="343375"/>
            <a:ext cx="7101840" cy="824746"/>
          </a:xfrm>
          <a:prstGeom prst="rect">
            <a:avLst/>
          </a:prstGeom>
          <a:noFill/>
          <a:ln/>
        </p:spPr>
        <p:txBody>
          <a:bodyPr wrap="none" rtlCol="0" anchor="t"/>
          <a:lstStyle/>
          <a:p>
            <a:pPr marL="0" indent="0">
              <a:lnSpc>
                <a:spcPts val="6494"/>
              </a:lnSpc>
              <a:buNone/>
            </a:pPr>
            <a:r>
              <a:rPr lang="en-US" sz="5195" b="1" dirty="0">
                <a:solidFill>
                  <a:srgbClr val="101014"/>
                </a:solidFill>
                <a:latin typeface="Playfair Display" pitchFamily="34" charset="0"/>
                <a:ea typeface="Playfair Display" pitchFamily="34" charset="-122"/>
                <a:cs typeface="Playfair Display" pitchFamily="34" charset="-120"/>
              </a:rPr>
              <a:t>Veri Seti </a:t>
            </a:r>
            <a:r>
              <a:rPr lang="tr-TR" sz="5195" b="1" dirty="0">
                <a:solidFill>
                  <a:srgbClr val="101014"/>
                </a:solidFill>
                <a:latin typeface="Playfair Display" pitchFamily="34" charset="0"/>
                <a:ea typeface="Playfair Display" pitchFamily="34" charset="-122"/>
                <a:cs typeface="Playfair Display" pitchFamily="34" charset="-120"/>
              </a:rPr>
              <a:t>Hakkında</a:t>
            </a:r>
            <a:endParaRPr lang="en-US" sz="5195" dirty="0"/>
          </a:p>
        </p:txBody>
      </p:sp>
      <p:sp>
        <p:nvSpPr>
          <p:cNvPr id="6" name="Shape 3"/>
          <p:cNvSpPr/>
          <p:nvPr/>
        </p:nvSpPr>
        <p:spPr>
          <a:xfrm>
            <a:off x="824861" y="1512320"/>
            <a:ext cx="7164705" cy="1520666"/>
          </a:xfrm>
          <a:prstGeom prst="roundRect">
            <a:avLst>
              <a:gd name="adj" fmla="val 10414"/>
            </a:avLst>
          </a:prstGeom>
          <a:solidFill>
            <a:srgbClr val="E4E4ED"/>
          </a:solidFill>
          <a:ln/>
        </p:spPr>
        <p:txBody>
          <a:bodyPr/>
          <a:lstStyle/>
          <a:p>
            <a:endParaRPr lang="en-GB" dirty="0"/>
          </a:p>
        </p:txBody>
      </p:sp>
      <p:sp>
        <p:nvSpPr>
          <p:cNvPr id="7" name="Text 4"/>
          <p:cNvSpPr/>
          <p:nvPr/>
        </p:nvSpPr>
        <p:spPr>
          <a:xfrm>
            <a:off x="1088703" y="1776162"/>
            <a:ext cx="2639258" cy="412313"/>
          </a:xfrm>
          <a:prstGeom prst="rect">
            <a:avLst/>
          </a:prstGeom>
          <a:noFill/>
          <a:ln/>
        </p:spPr>
        <p:txBody>
          <a:bodyPr wrap="none" rtlCol="0" anchor="t"/>
          <a:lstStyle/>
          <a:p>
            <a:pPr marL="0" indent="0">
              <a:lnSpc>
                <a:spcPts val="3247"/>
              </a:lnSpc>
              <a:buNone/>
            </a:pPr>
            <a:r>
              <a:rPr lang="en-US" sz="2598" b="1" dirty="0">
                <a:solidFill>
                  <a:srgbClr val="101014"/>
                </a:solidFill>
                <a:latin typeface="Playfair Display" pitchFamily="34" charset="0"/>
                <a:ea typeface="Playfair Display" pitchFamily="34" charset="-122"/>
                <a:cs typeface="Playfair Display" pitchFamily="34" charset="-120"/>
              </a:rPr>
              <a:t>Veri </a:t>
            </a:r>
            <a:r>
              <a:rPr lang="tr-TR" sz="2598" b="1" dirty="0">
                <a:solidFill>
                  <a:srgbClr val="101014"/>
                </a:solidFill>
                <a:latin typeface="Playfair Display" pitchFamily="34" charset="0"/>
                <a:ea typeface="Playfair Display" pitchFamily="34" charset="-122"/>
                <a:cs typeface="Playfair Display" pitchFamily="34" charset="-120"/>
              </a:rPr>
              <a:t>İçeriği</a:t>
            </a:r>
            <a:endParaRPr lang="en-US" sz="2598" dirty="0"/>
          </a:p>
        </p:txBody>
      </p:sp>
      <p:sp>
        <p:nvSpPr>
          <p:cNvPr id="8" name="Text 5"/>
          <p:cNvSpPr/>
          <p:nvPr/>
        </p:nvSpPr>
        <p:spPr>
          <a:xfrm>
            <a:off x="1088703" y="2346829"/>
            <a:ext cx="6637020" cy="422315"/>
          </a:xfrm>
          <a:prstGeom prst="rect">
            <a:avLst/>
          </a:prstGeom>
          <a:noFill/>
          <a:ln/>
        </p:spPr>
        <p:txBody>
          <a:bodyPr wrap="none" rtlCol="0" anchor="t"/>
          <a:lstStyle/>
          <a:p>
            <a:pPr marL="0" indent="0">
              <a:lnSpc>
                <a:spcPts val="3325"/>
              </a:lnSpc>
              <a:buNone/>
            </a:pPr>
            <a:r>
              <a:rPr lang="tr-TR" sz="2078" dirty="0">
                <a:solidFill>
                  <a:srgbClr val="39393C"/>
                </a:solidFill>
                <a:latin typeface="Open Sans" pitchFamily="34" charset="0"/>
                <a:ea typeface="Open Sans" pitchFamily="34" charset="-122"/>
                <a:cs typeface="Open Sans" pitchFamily="34" charset="-120"/>
              </a:rPr>
              <a:t>2015 yılında gerçekleşen 5.8 milyon uçuş verisi</a:t>
            </a:r>
            <a:endParaRPr lang="en-US" sz="2078" dirty="0"/>
          </a:p>
        </p:txBody>
      </p:sp>
      <p:sp>
        <p:nvSpPr>
          <p:cNvPr id="9" name="Shape 6"/>
          <p:cNvSpPr/>
          <p:nvPr/>
        </p:nvSpPr>
        <p:spPr>
          <a:xfrm>
            <a:off x="793428" y="3116502"/>
            <a:ext cx="7164705" cy="1520666"/>
          </a:xfrm>
          <a:prstGeom prst="roundRect">
            <a:avLst>
              <a:gd name="adj" fmla="val 10414"/>
            </a:avLst>
          </a:prstGeom>
          <a:solidFill>
            <a:srgbClr val="E4E4ED"/>
          </a:solidFill>
          <a:ln/>
        </p:spPr>
        <p:txBody>
          <a:bodyPr/>
          <a:lstStyle/>
          <a:p>
            <a:endParaRPr lang="en-GB" dirty="0"/>
          </a:p>
        </p:txBody>
      </p:sp>
      <p:sp>
        <p:nvSpPr>
          <p:cNvPr id="10" name="Text 7"/>
          <p:cNvSpPr/>
          <p:nvPr/>
        </p:nvSpPr>
        <p:spPr>
          <a:xfrm>
            <a:off x="1057270" y="3228890"/>
            <a:ext cx="2639258" cy="412313"/>
          </a:xfrm>
          <a:prstGeom prst="rect">
            <a:avLst/>
          </a:prstGeom>
          <a:noFill/>
          <a:ln/>
        </p:spPr>
        <p:txBody>
          <a:bodyPr wrap="none" rtlCol="0" anchor="t"/>
          <a:lstStyle/>
          <a:p>
            <a:pPr marL="0" indent="0">
              <a:lnSpc>
                <a:spcPts val="3247"/>
              </a:lnSpc>
              <a:buNone/>
            </a:pPr>
            <a:r>
              <a:rPr lang="tr-TR" sz="2598" b="1" dirty="0">
                <a:solidFill>
                  <a:srgbClr val="101014"/>
                </a:solidFill>
                <a:latin typeface="Playfair Display" pitchFamily="34" charset="0"/>
                <a:ea typeface="Playfair Display" pitchFamily="34" charset="-122"/>
                <a:cs typeface="Playfair Display" pitchFamily="34" charset="-120"/>
              </a:rPr>
              <a:t>Veri Kaynağı</a:t>
            </a:r>
            <a:endParaRPr lang="en-US" sz="2598" dirty="0"/>
          </a:p>
        </p:txBody>
      </p:sp>
      <p:sp>
        <p:nvSpPr>
          <p:cNvPr id="11" name="Text 8"/>
          <p:cNvSpPr/>
          <p:nvPr/>
        </p:nvSpPr>
        <p:spPr>
          <a:xfrm>
            <a:off x="1057270" y="3602646"/>
            <a:ext cx="6637020" cy="873066"/>
          </a:xfrm>
          <a:prstGeom prst="rect">
            <a:avLst/>
          </a:prstGeom>
          <a:noFill/>
          <a:ln/>
        </p:spPr>
        <p:txBody>
          <a:bodyPr wrap="none" rtlCol="0" anchor="t"/>
          <a:lstStyle/>
          <a:p>
            <a:pPr marL="0" indent="0">
              <a:lnSpc>
                <a:spcPts val="3325"/>
              </a:lnSpc>
              <a:buNone/>
            </a:pPr>
            <a:r>
              <a:rPr lang="tr-TR" sz="2078" dirty="0">
                <a:solidFill>
                  <a:srgbClr val="39393C"/>
                </a:solidFill>
                <a:latin typeface="Open Sans" pitchFamily="34" charset="0"/>
                <a:ea typeface="Open Sans" pitchFamily="34" charset="-122"/>
                <a:cs typeface="Open Sans" pitchFamily="34" charset="-120"/>
              </a:rPr>
              <a:t>322 Havaalanı</a:t>
            </a:r>
            <a:br>
              <a:rPr lang="tr-TR" sz="2078" dirty="0">
                <a:solidFill>
                  <a:srgbClr val="39393C"/>
                </a:solidFill>
                <a:latin typeface="Open Sans" pitchFamily="34" charset="0"/>
                <a:ea typeface="Open Sans" pitchFamily="34" charset="-122"/>
                <a:cs typeface="Open Sans" pitchFamily="34" charset="-120"/>
              </a:rPr>
            </a:br>
            <a:r>
              <a:rPr lang="tr-TR" sz="2078" dirty="0">
                <a:solidFill>
                  <a:srgbClr val="39393C"/>
                </a:solidFill>
                <a:latin typeface="Open Sans" pitchFamily="34" charset="0"/>
                <a:ea typeface="Open Sans" pitchFamily="34" charset="-122"/>
                <a:cs typeface="Open Sans" pitchFamily="34" charset="-120"/>
              </a:rPr>
              <a:t>14 Havayolu firması</a:t>
            </a:r>
            <a:endParaRPr lang="en-US" sz="2078" dirty="0"/>
          </a:p>
        </p:txBody>
      </p:sp>
      <p:sp>
        <p:nvSpPr>
          <p:cNvPr id="13" name="Text 10"/>
          <p:cNvSpPr/>
          <p:nvPr/>
        </p:nvSpPr>
        <p:spPr>
          <a:xfrm>
            <a:off x="1088703" y="5156884"/>
            <a:ext cx="2639258" cy="412313"/>
          </a:xfrm>
          <a:prstGeom prst="rect">
            <a:avLst/>
          </a:prstGeom>
          <a:noFill/>
          <a:ln/>
        </p:spPr>
        <p:txBody>
          <a:bodyPr wrap="none" rtlCol="0" anchor="t"/>
          <a:lstStyle/>
          <a:p>
            <a:pPr marL="0" indent="0">
              <a:lnSpc>
                <a:spcPts val="3247"/>
              </a:lnSpc>
              <a:buNone/>
            </a:pPr>
            <a:endParaRPr lang="en-US" sz="2598" dirty="0"/>
          </a:p>
        </p:txBody>
      </p:sp>
      <p:sp>
        <p:nvSpPr>
          <p:cNvPr id="14" name="Text 11"/>
          <p:cNvSpPr/>
          <p:nvPr/>
        </p:nvSpPr>
        <p:spPr>
          <a:xfrm>
            <a:off x="1088703" y="5727550"/>
            <a:ext cx="6637020" cy="844629"/>
          </a:xfrm>
          <a:prstGeom prst="rect">
            <a:avLst/>
          </a:prstGeom>
          <a:noFill/>
          <a:ln/>
        </p:spPr>
        <p:txBody>
          <a:bodyPr wrap="square" rtlCol="0" anchor="t"/>
          <a:lstStyle/>
          <a:p>
            <a:pPr marL="0" indent="0">
              <a:lnSpc>
                <a:spcPts val="3325"/>
              </a:lnSpc>
              <a:buNone/>
            </a:pPr>
            <a:endParaRPr lang="en-US" sz="2078" dirty="0"/>
          </a:p>
        </p:txBody>
      </p:sp>
      <p:sp>
        <p:nvSpPr>
          <p:cNvPr id="17" name="Text 2">
            <a:extLst>
              <a:ext uri="{FF2B5EF4-FFF2-40B4-BE49-F238E27FC236}">
                <a16:creationId xmlns:a16="http://schemas.microsoft.com/office/drawing/2014/main" id="{91C94A25-5086-4B3D-7B8E-7945805E74C8}"/>
              </a:ext>
            </a:extLst>
          </p:cNvPr>
          <p:cNvSpPr/>
          <p:nvPr/>
        </p:nvSpPr>
        <p:spPr>
          <a:xfrm>
            <a:off x="8398029" y="2193875"/>
            <a:ext cx="683420" cy="1956054"/>
          </a:xfrm>
          <a:prstGeom prst="rect">
            <a:avLst/>
          </a:prstGeom>
          <a:noFill/>
          <a:ln/>
        </p:spPr>
        <p:txBody>
          <a:bodyPr wrap="none" rtlCol="0" anchor="t"/>
          <a:lstStyle/>
          <a:p>
            <a:pPr marL="0" indent="0">
              <a:lnSpc>
                <a:spcPts val="6494"/>
              </a:lnSpc>
              <a:buNone/>
            </a:pPr>
            <a:r>
              <a:rPr lang="tr-TR" sz="13800" b="1" dirty="0">
                <a:solidFill>
                  <a:srgbClr val="101014"/>
                </a:solidFill>
                <a:latin typeface="Playfair Display" pitchFamily="34" charset="0"/>
                <a:ea typeface="Playfair Display" pitchFamily="34" charset="-122"/>
                <a:cs typeface="Playfair Display" pitchFamily="34" charset="-120"/>
              </a:rPr>
              <a:t>}</a:t>
            </a:r>
            <a:endParaRPr lang="en-US" sz="13800" dirty="0"/>
          </a:p>
        </p:txBody>
      </p:sp>
      <p:sp>
        <p:nvSpPr>
          <p:cNvPr id="18" name="Text 2">
            <a:extLst>
              <a:ext uri="{FF2B5EF4-FFF2-40B4-BE49-F238E27FC236}">
                <a16:creationId xmlns:a16="http://schemas.microsoft.com/office/drawing/2014/main" id="{98DDE89D-F2BD-CE72-8B71-152392ED3005}"/>
              </a:ext>
            </a:extLst>
          </p:cNvPr>
          <p:cNvSpPr/>
          <p:nvPr/>
        </p:nvSpPr>
        <p:spPr>
          <a:xfrm>
            <a:off x="9800185" y="1017659"/>
            <a:ext cx="2388670" cy="6770310"/>
          </a:xfrm>
          <a:prstGeom prst="rect">
            <a:avLst/>
          </a:prstGeom>
          <a:noFill/>
          <a:ln/>
        </p:spPr>
        <p:txBody>
          <a:bodyPr wrap="none" rtlCol="0" anchor="t"/>
          <a:lstStyle/>
          <a:p>
            <a:r>
              <a:rPr lang="en-GB" sz="1400" b="0" dirty="0">
                <a:solidFill>
                  <a:srgbClr val="A31515"/>
                </a:solidFill>
                <a:effectLst/>
                <a:latin typeface="Open Sans" panose="020B0606030504020204" pitchFamily="34" charset="0"/>
                <a:ea typeface="Open Sans" panose="020B0606030504020204" pitchFamily="34" charset="0"/>
                <a:cs typeface="Open Sans" panose="020B0606030504020204" pitchFamily="34" charset="0"/>
              </a:rPr>
              <a:t>YEAR,</a:t>
            </a:r>
            <a:endParaRPr lang="en-GB" sz="1400" b="0" dirty="0">
              <a:solidFill>
                <a:srgbClr val="3B3B3B"/>
              </a:solidFill>
              <a:effectLst/>
              <a:latin typeface="Open Sans" panose="020B0606030504020204" pitchFamily="34" charset="0"/>
              <a:ea typeface="Open Sans" panose="020B0606030504020204" pitchFamily="34" charset="0"/>
              <a:cs typeface="Open Sans" panose="020B0606030504020204" pitchFamily="34" charset="0"/>
            </a:endParaRPr>
          </a:p>
          <a:p>
            <a:r>
              <a:rPr lang="tr-TR" sz="1400" b="1" dirty="0">
                <a:solidFill>
                  <a:srgbClr val="A31515"/>
                </a:solidFill>
                <a:effectLst/>
                <a:latin typeface="Open Sans" panose="020B0606030504020204" pitchFamily="34" charset="0"/>
                <a:ea typeface="Open Sans" panose="020B0606030504020204" pitchFamily="34" charset="0"/>
                <a:cs typeface="Open Sans" panose="020B0606030504020204" pitchFamily="34" charset="0"/>
              </a:rPr>
              <a:t>*</a:t>
            </a:r>
            <a:r>
              <a:rPr lang="en-GB" sz="1400" b="1" dirty="0">
                <a:solidFill>
                  <a:srgbClr val="A31515"/>
                </a:solidFill>
                <a:effectLst/>
                <a:latin typeface="Open Sans" panose="020B0606030504020204" pitchFamily="34" charset="0"/>
                <a:ea typeface="Open Sans" panose="020B0606030504020204" pitchFamily="34" charset="0"/>
                <a:cs typeface="Open Sans" panose="020B0606030504020204" pitchFamily="34" charset="0"/>
              </a:rPr>
              <a:t>MONTH</a:t>
            </a:r>
            <a:r>
              <a:rPr lang="en-GB" sz="1400" b="0" dirty="0">
                <a:solidFill>
                  <a:srgbClr val="A31515"/>
                </a:solidFill>
                <a:effectLst/>
                <a:latin typeface="Open Sans" panose="020B0606030504020204" pitchFamily="34" charset="0"/>
                <a:ea typeface="Open Sans" panose="020B0606030504020204" pitchFamily="34" charset="0"/>
                <a:cs typeface="Open Sans" panose="020B0606030504020204" pitchFamily="34" charset="0"/>
              </a:rPr>
              <a:t>,</a:t>
            </a:r>
            <a:endParaRPr lang="en-GB" sz="1400" b="0" dirty="0">
              <a:solidFill>
                <a:srgbClr val="3B3B3B"/>
              </a:solidFill>
              <a:effectLst/>
              <a:latin typeface="Open Sans" panose="020B0606030504020204" pitchFamily="34" charset="0"/>
              <a:ea typeface="Open Sans" panose="020B0606030504020204" pitchFamily="34" charset="0"/>
              <a:cs typeface="Open Sans" panose="020B0606030504020204" pitchFamily="34" charset="0"/>
            </a:endParaRPr>
          </a:p>
          <a:p>
            <a:r>
              <a:rPr lang="tr-TR" sz="1400" b="1" dirty="0">
                <a:solidFill>
                  <a:srgbClr val="A31515"/>
                </a:solidFill>
                <a:effectLst/>
                <a:latin typeface="Open Sans" panose="020B0606030504020204" pitchFamily="34" charset="0"/>
                <a:ea typeface="Open Sans" panose="020B0606030504020204" pitchFamily="34" charset="0"/>
                <a:cs typeface="Open Sans" panose="020B0606030504020204" pitchFamily="34" charset="0"/>
              </a:rPr>
              <a:t>*</a:t>
            </a:r>
            <a:r>
              <a:rPr lang="en-GB" sz="1400" b="1" dirty="0">
                <a:solidFill>
                  <a:srgbClr val="A31515"/>
                </a:solidFill>
                <a:effectLst/>
                <a:latin typeface="Open Sans" panose="020B0606030504020204" pitchFamily="34" charset="0"/>
                <a:ea typeface="Open Sans" panose="020B0606030504020204" pitchFamily="34" charset="0"/>
                <a:cs typeface="Open Sans" panose="020B0606030504020204" pitchFamily="34" charset="0"/>
              </a:rPr>
              <a:t>DAY</a:t>
            </a:r>
            <a:r>
              <a:rPr lang="en-GB" sz="1400" b="0" dirty="0">
                <a:solidFill>
                  <a:srgbClr val="A31515"/>
                </a:solidFill>
                <a:effectLst/>
                <a:latin typeface="Open Sans" panose="020B0606030504020204" pitchFamily="34" charset="0"/>
                <a:ea typeface="Open Sans" panose="020B0606030504020204" pitchFamily="34" charset="0"/>
                <a:cs typeface="Open Sans" panose="020B0606030504020204" pitchFamily="34" charset="0"/>
              </a:rPr>
              <a:t>,</a:t>
            </a:r>
            <a:endParaRPr lang="en-GB" sz="1400" b="0" dirty="0">
              <a:solidFill>
                <a:srgbClr val="3B3B3B"/>
              </a:solidFill>
              <a:effectLst/>
              <a:latin typeface="Open Sans" panose="020B0606030504020204" pitchFamily="34" charset="0"/>
              <a:ea typeface="Open Sans" panose="020B0606030504020204" pitchFamily="34" charset="0"/>
              <a:cs typeface="Open Sans" panose="020B0606030504020204" pitchFamily="34" charset="0"/>
            </a:endParaRPr>
          </a:p>
          <a:p>
            <a:r>
              <a:rPr lang="tr-TR" sz="1400" b="1" dirty="0">
                <a:solidFill>
                  <a:srgbClr val="A31515"/>
                </a:solidFill>
                <a:effectLst/>
                <a:latin typeface="Open Sans" panose="020B0606030504020204" pitchFamily="34" charset="0"/>
                <a:ea typeface="Open Sans" panose="020B0606030504020204" pitchFamily="34" charset="0"/>
                <a:cs typeface="Open Sans" panose="020B0606030504020204" pitchFamily="34" charset="0"/>
              </a:rPr>
              <a:t>*</a:t>
            </a:r>
            <a:r>
              <a:rPr lang="en-GB" sz="1400" b="1" dirty="0">
                <a:solidFill>
                  <a:srgbClr val="A31515"/>
                </a:solidFill>
                <a:effectLst/>
                <a:latin typeface="Open Sans" panose="020B0606030504020204" pitchFamily="34" charset="0"/>
                <a:ea typeface="Open Sans" panose="020B0606030504020204" pitchFamily="34" charset="0"/>
                <a:cs typeface="Open Sans" panose="020B0606030504020204" pitchFamily="34" charset="0"/>
              </a:rPr>
              <a:t>DAY_OF_WEEK,</a:t>
            </a:r>
            <a:endParaRPr lang="en-GB" sz="1400" b="1" dirty="0">
              <a:solidFill>
                <a:srgbClr val="3B3B3B"/>
              </a:solidFill>
              <a:effectLst/>
              <a:latin typeface="Open Sans" panose="020B0606030504020204" pitchFamily="34" charset="0"/>
              <a:ea typeface="Open Sans" panose="020B0606030504020204" pitchFamily="34" charset="0"/>
              <a:cs typeface="Open Sans" panose="020B0606030504020204" pitchFamily="34" charset="0"/>
            </a:endParaRPr>
          </a:p>
          <a:p>
            <a:r>
              <a:rPr lang="en-GB" sz="1400" b="0" dirty="0">
                <a:solidFill>
                  <a:srgbClr val="A31515"/>
                </a:solidFill>
                <a:effectLst/>
                <a:latin typeface="Open Sans" panose="020B0606030504020204" pitchFamily="34" charset="0"/>
                <a:ea typeface="Open Sans" panose="020B0606030504020204" pitchFamily="34" charset="0"/>
                <a:cs typeface="Open Sans" panose="020B0606030504020204" pitchFamily="34" charset="0"/>
              </a:rPr>
              <a:t>AIRLINE,</a:t>
            </a:r>
            <a:endParaRPr lang="en-GB" sz="1400" b="0" dirty="0">
              <a:solidFill>
                <a:srgbClr val="3B3B3B"/>
              </a:solidFill>
              <a:effectLst/>
              <a:latin typeface="Open Sans" panose="020B0606030504020204" pitchFamily="34" charset="0"/>
              <a:ea typeface="Open Sans" panose="020B0606030504020204" pitchFamily="34" charset="0"/>
              <a:cs typeface="Open Sans" panose="020B0606030504020204" pitchFamily="34" charset="0"/>
            </a:endParaRPr>
          </a:p>
          <a:p>
            <a:r>
              <a:rPr lang="en-GB" sz="1400" b="0" dirty="0">
                <a:solidFill>
                  <a:srgbClr val="A31515"/>
                </a:solidFill>
                <a:effectLst/>
                <a:latin typeface="Open Sans" panose="020B0606030504020204" pitchFamily="34" charset="0"/>
                <a:ea typeface="Open Sans" panose="020B0606030504020204" pitchFamily="34" charset="0"/>
                <a:cs typeface="Open Sans" panose="020B0606030504020204" pitchFamily="34" charset="0"/>
              </a:rPr>
              <a:t>FLIGHT_NUMBER,</a:t>
            </a:r>
            <a:endParaRPr lang="en-GB" sz="1400" b="0" dirty="0">
              <a:solidFill>
                <a:srgbClr val="3B3B3B"/>
              </a:solidFill>
              <a:effectLst/>
              <a:latin typeface="Open Sans" panose="020B0606030504020204" pitchFamily="34" charset="0"/>
              <a:ea typeface="Open Sans" panose="020B0606030504020204" pitchFamily="34" charset="0"/>
              <a:cs typeface="Open Sans" panose="020B0606030504020204" pitchFamily="34" charset="0"/>
            </a:endParaRPr>
          </a:p>
          <a:p>
            <a:r>
              <a:rPr lang="en-GB" sz="1400" b="0" dirty="0">
                <a:solidFill>
                  <a:srgbClr val="A31515"/>
                </a:solidFill>
                <a:effectLst/>
                <a:latin typeface="Open Sans" panose="020B0606030504020204" pitchFamily="34" charset="0"/>
                <a:ea typeface="Open Sans" panose="020B0606030504020204" pitchFamily="34" charset="0"/>
                <a:cs typeface="Open Sans" panose="020B0606030504020204" pitchFamily="34" charset="0"/>
              </a:rPr>
              <a:t>TAIL_NUMBER,</a:t>
            </a:r>
            <a:endParaRPr lang="en-GB" sz="1400" b="0" dirty="0">
              <a:solidFill>
                <a:srgbClr val="3B3B3B"/>
              </a:solidFill>
              <a:effectLst/>
              <a:latin typeface="Open Sans" panose="020B0606030504020204" pitchFamily="34" charset="0"/>
              <a:ea typeface="Open Sans" panose="020B0606030504020204" pitchFamily="34" charset="0"/>
              <a:cs typeface="Open Sans" panose="020B0606030504020204" pitchFamily="34" charset="0"/>
            </a:endParaRPr>
          </a:p>
          <a:p>
            <a:r>
              <a:rPr lang="en-GB" sz="1400" b="0" dirty="0">
                <a:solidFill>
                  <a:srgbClr val="A31515"/>
                </a:solidFill>
                <a:effectLst/>
                <a:latin typeface="Open Sans" panose="020B0606030504020204" pitchFamily="34" charset="0"/>
                <a:ea typeface="Open Sans" panose="020B0606030504020204" pitchFamily="34" charset="0"/>
                <a:cs typeface="Open Sans" panose="020B0606030504020204" pitchFamily="34" charset="0"/>
              </a:rPr>
              <a:t>ORIGIN_AIRPORT,</a:t>
            </a:r>
            <a:endParaRPr lang="en-GB" sz="1400" b="0" dirty="0">
              <a:solidFill>
                <a:srgbClr val="3B3B3B"/>
              </a:solidFill>
              <a:effectLst/>
              <a:latin typeface="Open Sans" panose="020B0606030504020204" pitchFamily="34" charset="0"/>
              <a:ea typeface="Open Sans" panose="020B0606030504020204" pitchFamily="34" charset="0"/>
              <a:cs typeface="Open Sans" panose="020B0606030504020204" pitchFamily="34" charset="0"/>
            </a:endParaRPr>
          </a:p>
          <a:p>
            <a:r>
              <a:rPr lang="en-GB" sz="1400" b="0" dirty="0">
                <a:solidFill>
                  <a:srgbClr val="A31515"/>
                </a:solidFill>
                <a:effectLst/>
                <a:latin typeface="Open Sans" panose="020B0606030504020204" pitchFamily="34" charset="0"/>
                <a:ea typeface="Open Sans" panose="020B0606030504020204" pitchFamily="34" charset="0"/>
                <a:cs typeface="Open Sans" panose="020B0606030504020204" pitchFamily="34" charset="0"/>
              </a:rPr>
              <a:t>DESTINATION_AIRPORT,</a:t>
            </a:r>
            <a:endParaRPr lang="en-GB" sz="1400" b="0" dirty="0">
              <a:solidFill>
                <a:srgbClr val="3B3B3B"/>
              </a:solidFill>
              <a:effectLst/>
              <a:latin typeface="Open Sans" panose="020B0606030504020204" pitchFamily="34" charset="0"/>
              <a:ea typeface="Open Sans" panose="020B0606030504020204" pitchFamily="34" charset="0"/>
              <a:cs typeface="Open Sans" panose="020B0606030504020204" pitchFamily="34" charset="0"/>
            </a:endParaRPr>
          </a:p>
          <a:p>
            <a:r>
              <a:rPr lang="en-GB" sz="1400" dirty="0">
                <a:solidFill>
                  <a:srgbClr val="A31515"/>
                </a:solidFill>
                <a:effectLst/>
                <a:latin typeface="Open Sans" panose="020B0606030504020204" pitchFamily="34" charset="0"/>
                <a:ea typeface="Open Sans" panose="020B0606030504020204" pitchFamily="34" charset="0"/>
                <a:cs typeface="Open Sans" panose="020B0606030504020204" pitchFamily="34" charset="0"/>
              </a:rPr>
              <a:t>SCHEDULED_DEPARTURE,</a:t>
            </a:r>
            <a:endParaRPr lang="en-GB" sz="1400" dirty="0">
              <a:solidFill>
                <a:srgbClr val="3B3B3B"/>
              </a:solidFill>
              <a:effectLst/>
              <a:latin typeface="Open Sans" panose="020B0606030504020204" pitchFamily="34" charset="0"/>
              <a:ea typeface="Open Sans" panose="020B0606030504020204" pitchFamily="34" charset="0"/>
              <a:cs typeface="Open Sans" panose="020B0606030504020204" pitchFamily="34" charset="0"/>
            </a:endParaRPr>
          </a:p>
          <a:p>
            <a:r>
              <a:rPr lang="en-GB" sz="1400" b="0" dirty="0">
                <a:solidFill>
                  <a:srgbClr val="A31515"/>
                </a:solidFill>
                <a:effectLst/>
                <a:latin typeface="Open Sans" panose="020B0606030504020204" pitchFamily="34" charset="0"/>
                <a:ea typeface="Open Sans" panose="020B0606030504020204" pitchFamily="34" charset="0"/>
                <a:cs typeface="Open Sans" panose="020B0606030504020204" pitchFamily="34" charset="0"/>
              </a:rPr>
              <a:t>DEPARTURE_TIME,</a:t>
            </a:r>
            <a:endParaRPr lang="en-GB" sz="1400" b="0" dirty="0">
              <a:solidFill>
                <a:srgbClr val="3B3B3B"/>
              </a:solidFill>
              <a:effectLst/>
              <a:latin typeface="Open Sans" panose="020B0606030504020204" pitchFamily="34" charset="0"/>
              <a:ea typeface="Open Sans" panose="020B0606030504020204" pitchFamily="34" charset="0"/>
              <a:cs typeface="Open Sans" panose="020B0606030504020204" pitchFamily="34" charset="0"/>
            </a:endParaRPr>
          </a:p>
          <a:p>
            <a:r>
              <a:rPr lang="en-GB" sz="1400" b="0" dirty="0">
                <a:solidFill>
                  <a:srgbClr val="A31515"/>
                </a:solidFill>
                <a:effectLst/>
                <a:latin typeface="Open Sans" panose="020B0606030504020204" pitchFamily="34" charset="0"/>
                <a:ea typeface="Open Sans" panose="020B0606030504020204" pitchFamily="34" charset="0"/>
                <a:cs typeface="Open Sans" panose="020B0606030504020204" pitchFamily="34" charset="0"/>
              </a:rPr>
              <a:t>DEPARTURE_DELAY,</a:t>
            </a:r>
            <a:endParaRPr lang="en-GB" sz="1400" b="0" dirty="0">
              <a:solidFill>
                <a:srgbClr val="3B3B3B"/>
              </a:solidFill>
              <a:effectLst/>
              <a:latin typeface="Open Sans" panose="020B0606030504020204" pitchFamily="34" charset="0"/>
              <a:ea typeface="Open Sans" panose="020B0606030504020204" pitchFamily="34" charset="0"/>
              <a:cs typeface="Open Sans" panose="020B0606030504020204" pitchFamily="34" charset="0"/>
            </a:endParaRPr>
          </a:p>
          <a:p>
            <a:r>
              <a:rPr lang="en-GB" sz="1400" b="0" dirty="0">
                <a:solidFill>
                  <a:srgbClr val="A31515"/>
                </a:solidFill>
                <a:effectLst/>
                <a:latin typeface="Open Sans" panose="020B0606030504020204" pitchFamily="34" charset="0"/>
                <a:ea typeface="Open Sans" panose="020B0606030504020204" pitchFamily="34" charset="0"/>
                <a:cs typeface="Open Sans" panose="020B0606030504020204" pitchFamily="34" charset="0"/>
              </a:rPr>
              <a:t>TAXI_OUT,</a:t>
            </a:r>
            <a:endParaRPr lang="en-GB" sz="1400" b="0" dirty="0">
              <a:solidFill>
                <a:srgbClr val="3B3B3B"/>
              </a:solidFill>
              <a:effectLst/>
              <a:latin typeface="Open Sans" panose="020B0606030504020204" pitchFamily="34" charset="0"/>
              <a:ea typeface="Open Sans" panose="020B0606030504020204" pitchFamily="34" charset="0"/>
              <a:cs typeface="Open Sans" panose="020B0606030504020204" pitchFamily="34" charset="0"/>
            </a:endParaRPr>
          </a:p>
          <a:p>
            <a:r>
              <a:rPr lang="en-GB" sz="1400" b="0" dirty="0">
                <a:solidFill>
                  <a:srgbClr val="A31515"/>
                </a:solidFill>
                <a:effectLst/>
                <a:latin typeface="Open Sans" panose="020B0606030504020204" pitchFamily="34" charset="0"/>
                <a:ea typeface="Open Sans" panose="020B0606030504020204" pitchFamily="34" charset="0"/>
                <a:cs typeface="Open Sans" panose="020B0606030504020204" pitchFamily="34" charset="0"/>
              </a:rPr>
              <a:t>WHEELS_OFF,</a:t>
            </a:r>
            <a:endParaRPr lang="en-GB" sz="1400" b="0" dirty="0">
              <a:solidFill>
                <a:srgbClr val="3B3B3B"/>
              </a:solidFill>
              <a:effectLst/>
              <a:latin typeface="Open Sans" panose="020B0606030504020204" pitchFamily="34" charset="0"/>
              <a:ea typeface="Open Sans" panose="020B0606030504020204" pitchFamily="34" charset="0"/>
              <a:cs typeface="Open Sans" panose="020B0606030504020204" pitchFamily="34" charset="0"/>
            </a:endParaRPr>
          </a:p>
          <a:p>
            <a:r>
              <a:rPr lang="tr-TR" sz="1400" b="1" dirty="0">
                <a:solidFill>
                  <a:srgbClr val="A31515"/>
                </a:solidFill>
                <a:effectLst/>
                <a:latin typeface="Open Sans" panose="020B0606030504020204" pitchFamily="34" charset="0"/>
                <a:ea typeface="Open Sans" panose="020B0606030504020204" pitchFamily="34" charset="0"/>
                <a:cs typeface="Open Sans" panose="020B0606030504020204" pitchFamily="34" charset="0"/>
              </a:rPr>
              <a:t>*</a:t>
            </a:r>
            <a:r>
              <a:rPr lang="en-GB" sz="1400" b="1" dirty="0">
                <a:solidFill>
                  <a:srgbClr val="A31515"/>
                </a:solidFill>
                <a:effectLst/>
                <a:latin typeface="Open Sans" panose="020B0606030504020204" pitchFamily="34" charset="0"/>
                <a:ea typeface="Open Sans" panose="020B0606030504020204" pitchFamily="34" charset="0"/>
                <a:cs typeface="Open Sans" panose="020B0606030504020204" pitchFamily="34" charset="0"/>
              </a:rPr>
              <a:t>SCHEDULED_TIME,</a:t>
            </a:r>
            <a:endParaRPr lang="en-GB" sz="1400" b="1" dirty="0">
              <a:solidFill>
                <a:srgbClr val="3B3B3B"/>
              </a:solidFill>
              <a:effectLst/>
              <a:latin typeface="Open Sans" panose="020B0606030504020204" pitchFamily="34" charset="0"/>
              <a:ea typeface="Open Sans" panose="020B0606030504020204" pitchFamily="34" charset="0"/>
              <a:cs typeface="Open Sans" panose="020B0606030504020204" pitchFamily="34" charset="0"/>
            </a:endParaRPr>
          </a:p>
          <a:p>
            <a:r>
              <a:rPr lang="en-GB" sz="1400" b="0" dirty="0">
                <a:solidFill>
                  <a:srgbClr val="A31515"/>
                </a:solidFill>
                <a:effectLst/>
                <a:latin typeface="Open Sans" panose="020B0606030504020204" pitchFamily="34" charset="0"/>
                <a:ea typeface="Open Sans" panose="020B0606030504020204" pitchFamily="34" charset="0"/>
                <a:cs typeface="Open Sans" panose="020B0606030504020204" pitchFamily="34" charset="0"/>
              </a:rPr>
              <a:t>ELAPSED_TIME,</a:t>
            </a:r>
            <a:endParaRPr lang="en-GB" sz="1400" b="0" dirty="0">
              <a:solidFill>
                <a:srgbClr val="3B3B3B"/>
              </a:solidFill>
              <a:effectLst/>
              <a:latin typeface="Open Sans" panose="020B0606030504020204" pitchFamily="34" charset="0"/>
              <a:ea typeface="Open Sans" panose="020B0606030504020204" pitchFamily="34" charset="0"/>
              <a:cs typeface="Open Sans" panose="020B0606030504020204" pitchFamily="34" charset="0"/>
            </a:endParaRPr>
          </a:p>
          <a:p>
            <a:r>
              <a:rPr lang="en-GB" sz="1400" b="0" dirty="0">
                <a:solidFill>
                  <a:srgbClr val="A31515"/>
                </a:solidFill>
                <a:effectLst/>
                <a:latin typeface="Open Sans" panose="020B0606030504020204" pitchFamily="34" charset="0"/>
                <a:ea typeface="Open Sans" panose="020B0606030504020204" pitchFamily="34" charset="0"/>
                <a:cs typeface="Open Sans" panose="020B0606030504020204" pitchFamily="34" charset="0"/>
              </a:rPr>
              <a:t>AIR_TIME,</a:t>
            </a:r>
            <a:endParaRPr lang="en-GB" sz="1400" b="0" dirty="0">
              <a:solidFill>
                <a:srgbClr val="3B3B3B"/>
              </a:solidFill>
              <a:effectLst/>
              <a:latin typeface="Open Sans" panose="020B0606030504020204" pitchFamily="34" charset="0"/>
              <a:ea typeface="Open Sans" panose="020B0606030504020204" pitchFamily="34" charset="0"/>
              <a:cs typeface="Open Sans" panose="020B0606030504020204" pitchFamily="34" charset="0"/>
            </a:endParaRPr>
          </a:p>
          <a:p>
            <a:r>
              <a:rPr lang="tr-TR" sz="1400" b="1" dirty="0">
                <a:solidFill>
                  <a:srgbClr val="A31515"/>
                </a:solidFill>
                <a:effectLst/>
                <a:latin typeface="Open Sans" panose="020B0606030504020204" pitchFamily="34" charset="0"/>
                <a:ea typeface="Open Sans" panose="020B0606030504020204" pitchFamily="34" charset="0"/>
                <a:cs typeface="Open Sans" panose="020B0606030504020204" pitchFamily="34" charset="0"/>
              </a:rPr>
              <a:t>*</a:t>
            </a:r>
            <a:r>
              <a:rPr lang="en-GB" sz="1400" b="1" dirty="0">
                <a:solidFill>
                  <a:srgbClr val="A31515"/>
                </a:solidFill>
                <a:effectLst/>
                <a:latin typeface="Open Sans" panose="020B0606030504020204" pitchFamily="34" charset="0"/>
                <a:ea typeface="Open Sans" panose="020B0606030504020204" pitchFamily="34" charset="0"/>
                <a:cs typeface="Open Sans" panose="020B0606030504020204" pitchFamily="34" charset="0"/>
              </a:rPr>
              <a:t>DISTANCE</a:t>
            </a:r>
            <a:r>
              <a:rPr lang="en-GB" sz="1400" b="0" dirty="0">
                <a:solidFill>
                  <a:srgbClr val="A31515"/>
                </a:solidFill>
                <a:effectLst/>
                <a:latin typeface="Open Sans" panose="020B0606030504020204" pitchFamily="34" charset="0"/>
                <a:ea typeface="Open Sans" panose="020B0606030504020204" pitchFamily="34" charset="0"/>
                <a:cs typeface="Open Sans" panose="020B0606030504020204" pitchFamily="34" charset="0"/>
              </a:rPr>
              <a:t>,</a:t>
            </a:r>
            <a:endParaRPr lang="en-GB" sz="1400" b="0" dirty="0">
              <a:solidFill>
                <a:srgbClr val="3B3B3B"/>
              </a:solidFill>
              <a:effectLst/>
              <a:latin typeface="Open Sans" panose="020B0606030504020204" pitchFamily="34" charset="0"/>
              <a:ea typeface="Open Sans" panose="020B0606030504020204" pitchFamily="34" charset="0"/>
              <a:cs typeface="Open Sans" panose="020B0606030504020204" pitchFamily="34" charset="0"/>
            </a:endParaRPr>
          </a:p>
          <a:p>
            <a:r>
              <a:rPr lang="en-GB" sz="1400" b="0" dirty="0">
                <a:solidFill>
                  <a:srgbClr val="A31515"/>
                </a:solidFill>
                <a:effectLst/>
                <a:latin typeface="Open Sans" panose="020B0606030504020204" pitchFamily="34" charset="0"/>
                <a:ea typeface="Open Sans" panose="020B0606030504020204" pitchFamily="34" charset="0"/>
                <a:cs typeface="Open Sans" panose="020B0606030504020204" pitchFamily="34" charset="0"/>
              </a:rPr>
              <a:t>WHEELS_ON,</a:t>
            </a:r>
            <a:endParaRPr lang="en-GB" sz="1400" b="0" dirty="0">
              <a:solidFill>
                <a:srgbClr val="3B3B3B"/>
              </a:solidFill>
              <a:effectLst/>
              <a:latin typeface="Open Sans" panose="020B0606030504020204" pitchFamily="34" charset="0"/>
              <a:ea typeface="Open Sans" panose="020B0606030504020204" pitchFamily="34" charset="0"/>
              <a:cs typeface="Open Sans" panose="020B0606030504020204" pitchFamily="34" charset="0"/>
            </a:endParaRPr>
          </a:p>
          <a:p>
            <a:r>
              <a:rPr lang="en-GB" sz="1400" b="0" dirty="0">
                <a:solidFill>
                  <a:srgbClr val="A31515"/>
                </a:solidFill>
                <a:effectLst/>
                <a:latin typeface="Open Sans" panose="020B0606030504020204" pitchFamily="34" charset="0"/>
                <a:ea typeface="Open Sans" panose="020B0606030504020204" pitchFamily="34" charset="0"/>
                <a:cs typeface="Open Sans" panose="020B0606030504020204" pitchFamily="34" charset="0"/>
              </a:rPr>
              <a:t>TAXI_IN,</a:t>
            </a:r>
            <a:endParaRPr lang="en-GB" sz="1400" b="0" dirty="0">
              <a:solidFill>
                <a:srgbClr val="3B3B3B"/>
              </a:solidFill>
              <a:effectLst/>
              <a:latin typeface="Open Sans" panose="020B0606030504020204" pitchFamily="34" charset="0"/>
              <a:ea typeface="Open Sans" panose="020B0606030504020204" pitchFamily="34" charset="0"/>
              <a:cs typeface="Open Sans" panose="020B0606030504020204" pitchFamily="34" charset="0"/>
            </a:endParaRPr>
          </a:p>
          <a:p>
            <a:r>
              <a:rPr lang="en-GB" sz="1400" b="0" dirty="0">
                <a:solidFill>
                  <a:srgbClr val="A31515"/>
                </a:solidFill>
                <a:effectLst/>
                <a:latin typeface="Open Sans" panose="020B0606030504020204" pitchFamily="34" charset="0"/>
                <a:ea typeface="Open Sans" panose="020B0606030504020204" pitchFamily="34" charset="0"/>
                <a:cs typeface="Open Sans" panose="020B0606030504020204" pitchFamily="34" charset="0"/>
              </a:rPr>
              <a:t>SCHEDULED_ARRIVAL,</a:t>
            </a:r>
            <a:endParaRPr lang="en-GB" sz="1400" b="0" dirty="0">
              <a:solidFill>
                <a:srgbClr val="3B3B3B"/>
              </a:solidFill>
              <a:effectLst/>
              <a:latin typeface="Open Sans" panose="020B0606030504020204" pitchFamily="34" charset="0"/>
              <a:ea typeface="Open Sans" panose="020B0606030504020204" pitchFamily="34" charset="0"/>
              <a:cs typeface="Open Sans" panose="020B0606030504020204" pitchFamily="34" charset="0"/>
            </a:endParaRPr>
          </a:p>
          <a:p>
            <a:r>
              <a:rPr lang="en-GB" sz="1400" b="0" dirty="0">
                <a:solidFill>
                  <a:srgbClr val="A31515"/>
                </a:solidFill>
                <a:effectLst/>
                <a:latin typeface="Open Sans" panose="020B0606030504020204" pitchFamily="34" charset="0"/>
                <a:ea typeface="Open Sans" panose="020B0606030504020204" pitchFamily="34" charset="0"/>
                <a:cs typeface="Open Sans" panose="020B0606030504020204" pitchFamily="34" charset="0"/>
              </a:rPr>
              <a:t>ARRIVAL_TIME,</a:t>
            </a:r>
            <a:endParaRPr lang="en-GB" sz="1400" b="0" dirty="0">
              <a:solidFill>
                <a:srgbClr val="3B3B3B"/>
              </a:solidFill>
              <a:effectLst/>
              <a:latin typeface="Open Sans" panose="020B0606030504020204" pitchFamily="34" charset="0"/>
              <a:ea typeface="Open Sans" panose="020B0606030504020204" pitchFamily="34" charset="0"/>
              <a:cs typeface="Open Sans" panose="020B0606030504020204" pitchFamily="34" charset="0"/>
            </a:endParaRPr>
          </a:p>
          <a:p>
            <a:r>
              <a:rPr lang="en-GB" sz="1400" b="0" dirty="0">
                <a:solidFill>
                  <a:srgbClr val="A31515"/>
                </a:solidFill>
                <a:effectLst/>
                <a:latin typeface="Open Sans" panose="020B0606030504020204" pitchFamily="34" charset="0"/>
                <a:ea typeface="Open Sans" panose="020B0606030504020204" pitchFamily="34" charset="0"/>
                <a:cs typeface="Open Sans" panose="020B0606030504020204" pitchFamily="34" charset="0"/>
              </a:rPr>
              <a:t>ARRIVAL_DELAY,</a:t>
            </a:r>
            <a:endParaRPr lang="en-GB" sz="1400" b="0" dirty="0">
              <a:solidFill>
                <a:srgbClr val="3B3B3B"/>
              </a:solidFill>
              <a:effectLst/>
              <a:latin typeface="Open Sans" panose="020B0606030504020204" pitchFamily="34" charset="0"/>
              <a:ea typeface="Open Sans" panose="020B0606030504020204" pitchFamily="34" charset="0"/>
              <a:cs typeface="Open Sans" panose="020B0606030504020204" pitchFamily="34" charset="0"/>
            </a:endParaRPr>
          </a:p>
          <a:p>
            <a:r>
              <a:rPr lang="en-GB" sz="1400" b="0" dirty="0">
                <a:solidFill>
                  <a:srgbClr val="A31515"/>
                </a:solidFill>
                <a:effectLst/>
                <a:latin typeface="Open Sans" panose="020B0606030504020204" pitchFamily="34" charset="0"/>
                <a:ea typeface="Open Sans" panose="020B0606030504020204" pitchFamily="34" charset="0"/>
                <a:cs typeface="Open Sans" panose="020B0606030504020204" pitchFamily="34" charset="0"/>
              </a:rPr>
              <a:t>DIVERTED,</a:t>
            </a:r>
            <a:endParaRPr lang="en-GB" sz="1400" b="0" dirty="0">
              <a:solidFill>
                <a:srgbClr val="3B3B3B"/>
              </a:solidFill>
              <a:effectLst/>
              <a:latin typeface="Open Sans" panose="020B0606030504020204" pitchFamily="34" charset="0"/>
              <a:ea typeface="Open Sans" panose="020B0606030504020204" pitchFamily="34" charset="0"/>
              <a:cs typeface="Open Sans" panose="020B0606030504020204" pitchFamily="34" charset="0"/>
            </a:endParaRPr>
          </a:p>
          <a:p>
            <a:r>
              <a:rPr lang="en-GB" sz="1400" b="0" dirty="0">
                <a:solidFill>
                  <a:srgbClr val="A31515"/>
                </a:solidFill>
                <a:effectLst/>
                <a:latin typeface="Open Sans" panose="020B0606030504020204" pitchFamily="34" charset="0"/>
                <a:ea typeface="Open Sans" panose="020B0606030504020204" pitchFamily="34" charset="0"/>
                <a:cs typeface="Open Sans" panose="020B0606030504020204" pitchFamily="34" charset="0"/>
              </a:rPr>
              <a:t>CANCELLED,</a:t>
            </a:r>
            <a:endParaRPr lang="en-GB" sz="1400" b="0" dirty="0">
              <a:solidFill>
                <a:srgbClr val="3B3B3B"/>
              </a:solidFill>
              <a:effectLst/>
              <a:latin typeface="Open Sans" panose="020B0606030504020204" pitchFamily="34" charset="0"/>
              <a:ea typeface="Open Sans" panose="020B0606030504020204" pitchFamily="34" charset="0"/>
              <a:cs typeface="Open Sans" panose="020B0606030504020204" pitchFamily="34" charset="0"/>
            </a:endParaRPr>
          </a:p>
          <a:p>
            <a:r>
              <a:rPr lang="en-GB" sz="1400" b="0" dirty="0">
                <a:solidFill>
                  <a:srgbClr val="A31515"/>
                </a:solidFill>
                <a:effectLst/>
                <a:latin typeface="Open Sans" panose="020B0606030504020204" pitchFamily="34" charset="0"/>
                <a:ea typeface="Open Sans" panose="020B0606030504020204" pitchFamily="34" charset="0"/>
                <a:cs typeface="Open Sans" panose="020B0606030504020204" pitchFamily="34" charset="0"/>
              </a:rPr>
              <a:t>CANCELLATION_REASON,</a:t>
            </a:r>
            <a:endParaRPr lang="en-GB" sz="1400" b="0" dirty="0">
              <a:solidFill>
                <a:srgbClr val="3B3B3B"/>
              </a:solidFill>
              <a:effectLst/>
              <a:latin typeface="Open Sans" panose="020B0606030504020204" pitchFamily="34" charset="0"/>
              <a:ea typeface="Open Sans" panose="020B0606030504020204" pitchFamily="34" charset="0"/>
              <a:cs typeface="Open Sans" panose="020B0606030504020204" pitchFamily="34" charset="0"/>
            </a:endParaRPr>
          </a:p>
          <a:p>
            <a:r>
              <a:rPr lang="en-GB" sz="1400" b="0" dirty="0">
                <a:solidFill>
                  <a:srgbClr val="A31515"/>
                </a:solidFill>
                <a:effectLst/>
                <a:latin typeface="Open Sans" panose="020B0606030504020204" pitchFamily="34" charset="0"/>
                <a:ea typeface="Open Sans" panose="020B0606030504020204" pitchFamily="34" charset="0"/>
                <a:cs typeface="Open Sans" panose="020B0606030504020204" pitchFamily="34" charset="0"/>
              </a:rPr>
              <a:t>AIR_SYSTEM_DELAY,</a:t>
            </a:r>
            <a:endParaRPr lang="en-GB" sz="1400" b="0" dirty="0">
              <a:solidFill>
                <a:srgbClr val="3B3B3B"/>
              </a:solidFill>
              <a:effectLst/>
              <a:latin typeface="Open Sans" panose="020B0606030504020204" pitchFamily="34" charset="0"/>
              <a:ea typeface="Open Sans" panose="020B0606030504020204" pitchFamily="34" charset="0"/>
              <a:cs typeface="Open Sans" panose="020B0606030504020204" pitchFamily="34" charset="0"/>
            </a:endParaRPr>
          </a:p>
          <a:p>
            <a:r>
              <a:rPr lang="en-GB" sz="1400" b="0" dirty="0">
                <a:solidFill>
                  <a:srgbClr val="A31515"/>
                </a:solidFill>
                <a:effectLst/>
                <a:latin typeface="Open Sans" panose="020B0606030504020204" pitchFamily="34" charset="0"/>
                <a:ea typeface="Open Sans" panose="020B0606030504020204" pitchFamily="34" charset="0"/>
                <a:cs typeface="Open Sans" panose="020B0606030504020204" pitchFamily="34" charset="0"/>
              </a:rPr>
              <a:t>SECURITY_DELAY,</a:t>
            </a:r>
            <a:endParaRPr lang="en-GB" sz="1400" b="0" dirty="0">
              <a:solidFill>
                <a:srgbClr val="3B3B3B"/>
              </a:solidFill>
              <a:effectLst/>
              <a:latin typeface="Open Sans" panose="020B0606030504020204" pitchFamily="34" charset="0"/>
              <a:ea typeface="Open Sans" panose="020B0606030504020204" pitchFamily="34" charset="0"/>
              <a:cs typeface="Open Sans" panose="020B0606030504020204" pitchFamily="34" charset="0"/>
            </a:endParaRPr>
          </a:p>
          <a:p>
            <a:r>
              <a:rPr lang="en-GB" sz="1400" b="0" dirty="0">
                <a:solidFill>
                  <a:srgbClr val="A31515"/>
                </a:solidFill>
                <a:effectLst/>
                <a:latin typeface="Open Sans" panose="020B0606030504020204" pitchFamily="34" charset="0"/>
                <a:ea typeface="Open Sans" panose="020B0606030504020204" pitchFamily="34" charset="0"/>
                <a:cs typeface="Open Sans" panose="020B0606030504020204" pitchFamily="34" charset="0"/>
              </a:rPr>
              <a:t>AIRLINE_DELAY,</a:t>
            </a:r>
            <a:endParaRPr lang="en-GB" sz="1400" b="0" dirty="0">
              <a:solidFill>
                <a:srgbClr val="3B3B3B"/>
              </a:solidFill>
              <a:effectLst/>
              <a:latin typeface="Open Sans" panose="020B0606030504020204" pitchFamily="34" charset="0"/>
              <a:ea typeface="Open Sans" panose="020B0606030504020204" pitchFamily="34" charset="0"/>
              <a:cs typeface="Open Sans" panose="020B0606030504020204" pitchFamily="34" charset="0"/>
            </a:endParaRPr>
          </a:p>
          <a:p>
            <a:r>
              <a:rPr lang="en-GB" sz="1400" b="0" dirty="0">
                <a:solidFill>
                  <a:srgbClr val="A31515"/>
                </a:solidFill>
                <a:effectLst/>
                <a:latin typeface="Open Sans" panose="020B0606030504020204" pitchFamily="34" charset="0"/>
                <a:ea typeface="Open Sans" panose="020B0606030504020204" pitchFamily="34" charset="0"/>
                <a:cs typeface="Open Sans" panose="020B0606030504020204" pitchFamily="34" charset="0"/>
              </a:rPr>
              <a:t>LATE_AIRCRAFT_DELAY,</a:t>
            </a:r>
            <a:endParaRPr lang="en-GB" sz="1400" b="0" dirty="0">
              <a:solidFill>
                <a:srgbClr val="3B3B3B"/>
              </a:solidFill>
              <a:effectLst/>
              <a:latin typeface="Open Sans" panose="020B0606030504020204" pitchFamily="34" charset="0"/>
              <a:ea typeface="Open Sans" panose="020B0606030504020204" pitchFamily="34" charset="0"/>
              <a:cs typeface="Open Sans" panose="020B0606030504020204" pitchFamily="34" charset="0"/>
            </a:endParaRPr>
          </a:p>
          <a:p>
            <a:r>
              <a:rPr lang="en-GB" sz="1400" b="0" dirty="0">
                <a:solidFill>
                  <a:srgbClr val="A31515"/>
                </a:solidFill>
                <a:effectLst/>
                <a:latin typeface="Open Sans" panose="020B0606030504020204" pitchFamily="34" charset="0"/>
                <a:ea typeface="Open Sans" panose="020B0606030504020204" pitchFamily="34" charset="0"/>
                <a:cs typeface="Open Sans" panose="020B0606030504020204" pitchFamily="34" charset="0"/>
              </a:rPr>
              <a:t>WEATHER_DELAY</a:t>
            </a:r>
            <a:endParaRPr lang="en-GB" sz="1400" b="0" dirty="0">
              <a:solidFill>
                <a:srgbClr val="3B3B3B"/>
              </a:solidFill>
              <a:effectLst/>
              <a:latin typeface="Open Sans" panose="020B0606030504020204" pitchFamily="34" charset="0"/>
              <a:ea typeface="Open Sans" panose="020B0606030504020204" pitchFamily="34" charset="0"/>
              <a:cs typeface="Open Sans" panose="020B0606030504020204" pitchFamily="34" charset="0"/>
            </a:endParaRPr>
          </a:p>
          <a:p>
            <a:pPr marL="0" indent="0">
              <a:lnSpc>
                <a:spcPts val="6494"/>
              </a:lnSpc>
              <a:buNone/>
            </a:pPr>
            <a:endParaRPr lang="en-US"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21" name="Shape 3">
            <a:extLst>
              <a:ext uri="{FF2B5EF4-FFF2-40B4-BE49-F238E27FC236}">
                <a16:creationId xmlns:a16="http://schemas.microsoft.com/office/drawing/2014/main" id="{4F0FA5BB-334A-5D22-B6B3-1720CBF6A265}"/>
              </a:ext>
            </a:extLst>
          </p:cNvPr>
          <p:cNvSpPr/>
          <p:nvPr/>
        </p:nvSpPr>
        <p:spPr>
          <a:xfrm>
            <a:off x="824861" y="6318361"/>
            <a:ext cx="7164705" cy="1520666"/>
          </a:xfrm>
          <a:prstGeom prst="roundRect">
            <a:avLst>
              <a:gd name="adj" fmla="val 10414"/>
            </a:avLst>
          </a:prstGeom>
          <a:solidFill>
            <a:srgbClr val="E4E4ED"/>
          </a:solidFill>
          <a:ln/>
        </p:spPr>
        <p:txBody>
          <a:bodyPr/>
          <a:lstStyle/>
          <a:p>
            <a:endParaRPr lang="en-GB" dirty="0"/>
          </a:p>
        </p:txBody>
      </p:sp>
      <p:sp>
        <p:nvSpPr>
          <p:cNvPr id="22" name="Text 4">
            <a:extLst>
              <a:ext uri="{FF2B5EF4-FFF2-40B4-BE49-F238E27FC236}">
                <a16:creationId xmlns:a16="http://schemas.microsoft.com/office/drawing/2014/main" id="{C28EF9F4-C77C-66DD-8C47-E75073B90919}"/>
              </a:ext>
            </a:extLst>
          </p:cNvPr>
          <p:cNvSpPr/>
          <p:nvPr/>
        </p:nvSpPr>
        <p:spPr>
          <a:xfrm>
            <a:off x="1057270" y="6558587"/>
            <a:ext cx="2639258" cy="412313"/>
          </a:xfrm>
          <a:prstGeom prst="rect">
            <a:avLst/>
          </a:prstGeom>
          <a:noFill/>
          <a:ln/>
        </p:spPr>
        <p:txBody>
          <a:bodyPr wrap="none" rtlCol="0" anchor="t"/>
          <a:lstStyle/>
          <a:p>
            <a:pPr marL="0" indent="0">
              <a:lnSpc>
                <a:spcPts val="3247"/>
              </a:lnSpc>
              <a:buNone/>
            </a:pPr>
            <a:r>
              <a:rPr lang="en-US" sz="2598" b="1" dirty="0">
                <a:solidFill>
                  <a:srgbClr val="101014"/>
                </a:solidFill>
                <a:latin typeface="Playfair Display" pitchFamily="34" charset="0"/>
                <a:ea typeface="Playfair Display" pitchFamily="34" charset="-122"/>
                <a:cs typeface="Playfair Display" pitchFamily="34" charset="-120"/>
              </a:rPr>
              <a:t>Veri </a:t>
            </a:r>
            <a:r>
              <a:rPr lang="tr-TR" sz="2598" b="1" dirty="0">
                <a:solidFill>
                  <a:srgbClr val="101014"/>
                </a:solidFill>
                <a:latin typeface="Playfair Display" pitchFamily="34" charset="0"/>
                <a:ea typeface="Playfair Display" pitchFamily="34" charset="-122"/>
                <a:cs typeface="Playfair Display" pitchFamily="34" charset="-120"/>
              </a:rPr>
              <a:t>Görselleştirme</a:t>
            </a:r>
            <a:endParaRPr lang="en-US" sz="2598" dirty="0"/>
          </a:p>
        </p:txBody>
      </p:sp>
      <p:sp>
        <p:nvSpPr>
          <p:cNvPr id="23" name="Text 5">
            <a:extLst>
              <a:ext uri="{FF2B5EF4-FFF2-40B4-BE49-F238E27FC236}">
                <a16:creationId xmlns:a16="http://schemas.microsoft.com/office/drawing/2014/main" id="{1FF3A451-BF79-D8EC-5433-27A99D5160C2}"/>
              </a:ext>
            </a:extLst>
          </p:cNvPr>
          <p:cNvSpPr/>
          <p:nvPr/>
        </p:nvSpPr>
        <p:spPr>
          <a:xfrm>
            <a:off x="1057270" y="7129254"/>
            <a:ext cx="6637020" cy="422315"/>
          </a:xfrm>
          <a:prstGeom prst="rect">
            <a:avLst/>
          </a:prstGeom>
          <a:noFill/>
          <a:ln/>
        </p:spPr>
        <p:txBody>
          <a:bodyPr wrap="none" rtlCol="0" anchor="t"/>
          <a:lstStyle/>
          <a:p>
            <a:pPr marL="0" indent="0">
              <a:lnSpc>
                <a:spcPts val="3325"/>
              </a:lnSpc>
              <a:buNone/>
            </a:pPr>
            <a:r>
              <a:rPr lang="tr-TR" sz="2078" dirty="0">
                <a:solidFill>
                  <a:srgbClr val="39393C"/>
                </a:solidFill>
                <a:latin typeface="Open Sans" pitchFamily="34" charset="0"/>
                <a:ea typeface="Open Sans" pitchFamily="34" charset="-122"/>
                <a:cs typeface="Open Sans" pitchFamily="34" charset="-120"/>
              </a:rPr>
              <a:t>Matplotlib, Seaborn vb.</a:t>
            </a:r>
            <a:r>
              <a:rPr lang="en-US" sz="2078" dirty="0">
                <a:solidFill>
                  <a:srgbClr val="39393C"/>
                </a:solidFill>
                <a:latin typeface="Open Sans" pitchFamily="34" charset="0"/>
                <a:ea typeface="Open Sans" pitchFamily="34" charset="-122"/>
                <a:cs typeface="Open Sans" pitchFamily="34" charset="-120"/>
              </a:rPr>
              <a:t> kütüphane</a:t>
            </a:r>
            <a:r>
              <a:rPr lang="tr-TR" sz="2078" dirty="0">
                <a:solidFill>
                  <a:srgbClr val="39393C"/>
                </a:solidFill>
                <a:latin typeface="Open Sans" pitchFamily="34" charset="0"/>
                <a:ea typeface="Open Sans" pitchFamily="34" charset="-122"/>
                <a:cs typeface="Open Sans" pitchFamily="34" charset="-120"/>
              </a:rPr>
              <a:t>leri</a:t>
            </a:r>
            <a:r>
              <a:rPr lang="en-US" sz="2078" dirty="0">
                <a:solidFill>
                  <a:srgbClr val="39393C"/>
                </a:solidFill>
                <a:latin typeface="Open Sans" pitchFamily="34" charset="0"/>
                <a:ea typeface="Open Sans" pitchFamily="34" charset="-122"/>
                <a:cs typeface="Open Sans" pitchFamily="34" charset="-120"/>
              </a:rPr>
              <a:t> kullanarak</a:t>
            </a:r>
            <a:endParaRPr lang="en-US" sz="2078" dirty="0"/>
          </a:p>
        </p:txBody>
      </p:sp>
      <p:sp>
        <p:nvSpPr>
          <p:cNvPr id="26" name="Shape 3">
            <a:extLst>
              <a:ext uri="{FF2B5EF4-FFF2-40B4-BE49-F238E27FC236}">
                <a16:creationId xmlns:a16="http://schemas.microsoft.com/office/drawing/2014/main" id="{811F4EC2-0F38-0BF9-82CF-B29E21C5EB6C}"/>
              </a:ext>
            </a:extLst>
          </p:cNvPr>
          <p:cNvSpPr/>
          <p:nvPr/>
        </p:nvSpPr>
        <p:spPr>
          <a:xfrm>
            <a:off x="824861" y="4720684"/>
            <a:ext cx="7164705" cy="1520666"/>
          </a:xfrm>
          <a:prstGeom prst="roundRect">
            <a:avLst>
              <a:gd name="adj" fmla="val 10414"/>
            </a:avLst>
          </a:prstGeom>
          <a:solidFill>
            <a:srgbClr val="E4E4ED"/>
          </a:solidFill>
          <a:ln/>
        </p:spPr>
        <p:txBody>
          <a:bodyPr/>
          <a:lstStyle/>
          <a:p>
            <a:endParaRPr lang="en-GB" dirty="0"/>
          </a:p>
        </p:txBody>
      </p:sp>
      <p:sp>
        <p:nvSpPr>
          <p:cNvPr id="27" name="Text 4">
            <a:extLst>
              <a:ext uri="{FF2B5EF4-FFF2-40B4-BE49-F238E27FC236}">
                <a16:creationId xmlns:a16="http://schemas.microsoft.com/office/drawing/2014/main" id="{553CE164-05EA-DFE1-75DC-9178EA42AEB2}"/>
              </a:ext>
            </a:extLst>
          </p:cNvPr>
          <p:cNvSpPr/>
          <p:nvPr/>
        </p:nvSpPr>
        <p:spPr>
          <a:xfrm>
            <a:off x="1088703" y="4984526"/>
            <a:ext cx="2639258" cy="412313"/>
          </a:xfrm>
          <a:prstGeom prst="rect">
            <a:avLst/>
          </a:prstGeom>
          <a:noFill/>
          <a:ln/>
        </p:spPr>
        <p:txBody>
          <a:bodyPr wrap="none" rtlCol="0" anchor="t"/>
          <a:lstStyle/>
          <a:p>
            <a:pPr marL="0" indent="0">
              <a:lnSpc>
                <a:spcPts val="3247"/>
              </a:lnSpc>
              <a:buNone/>
            </a:pPr>
            <a:r>
              <a:rPr lang="en-US" sz="2598" b="1" dirty="0">
                <a:solidFill>
                  <a:srgbClr val="101014"/>
                </a:solidFill>
                <a:latin typeface="Playfair Display" pitchFamily="34" charset="0"/>
                <a:ea typeface="Playfair Display" pitchFamily="34" charset="-122"/>
                <a:cs typeface="Playfair Display" pitchFamily="34" charset="-120"/>
              </a:rPr>
              <a:t>Veri </a:t>
            </a:r>
            <a:r>
              <a:rPr lang="tr-TR" sz="2598" b="1" dirty="0">
                <a:solidFill>
                  <a:srgbClr val="101014"/>
                </a:solidFill>
                <a:latin typeface="Playfair Display" pitchFamily="34" charset="0"/>
                <a:ea typeface="Playfair Display" pitchFamily="34" charset="-122"/>
                <a:cs typeface="Playfair Display" pitchFamily="34" charset="-120"/>
              </a:rPr>
              <a:t>İşleme</a:t>
            </a:r>
            <a:endParaRPr lang="en-US" sz="2598" dirty="0"/>
          </a:p>
        </p:txBody>
      </p:sp>
      <p:sp>
        <p:nvSpPr>
          <p:cNvPr id="28" name="Text 5">
            <a:extLst>
              <a:ext uri="{FF2B5EF4-FFF2-40B4-BE49-F238E27FC236}">
                <a16:creationId xmlns:a16="http://schemas.microsoft.com/office/drawing/2014/main" id="{1EA20441-3441-EBEA-A914-46902E4B2FDF}"/>
              </a:ext>
            </a:extLst>
          </p:cNvPr>
          <p:cNvSpPr/>
          <p:nvPr/>
        </p:nvSpPr>
        <p:spPr>
          <a:xfrm>
            <a:off x="1088703" y="5555193"/>
            <a:ext cx="6637020" cy="422315"/>
          </a:xfrm>
          <a:prstGeom prst="rect">
            <a:avLst/>
          </a:prstGeom>
          <a:noFill/>
          <a:ln/>
        </p:spPr>
        <p:txBody>
          <a:bodyPr wrap="none" rtlCol="0" anchor="t"/>
          <a:lstStyle/>
          <a:p>
            <a:pPr marL="0" indent="0">
              <a:lnSpc>
                <a:spcPts val="3325"/>
              </a:lnSpc>
              <a:buNone/>
            </a:pPr>
            <a:r>
              <a:rPr lang="tr-TR" sz="2078" dirty="0">
                <a:solidFill>
                  <a:srgbClr val="39393C"/>
                </a:solidFill>
                <a:latin typeface="Open Sans" pitchFamily="34" charset="0"/>
                <a:ea typeface="Open Sans" pitchFamily="34" charset="-122"/>
                <a:cs typeface="Open Sans" pitchFamily="34" charset="-120"/>
              </a:rPr>
              <a:t>P</a:t>
            </a:r>
            <a:r>
              <a:rPr lang="en-US" sz="2078" dirty="0">
                <a:solidFill>
                  <a:srgbClr val="39393C"/>
                </a:solidFill>
                <a:latin typeface="Open Sans" pitchFamily="34" charset="0"/>
                <a:ea typeface="Open Sans" pitchFamily="34" charset="-122"/>
                <a:cs typeface="Open Sans" pitchFamily="34" charset="-120"/>
              </a:rPr>
              <a:t>andas</a:t>
            </a:r>
            <a:r>
              <a:rPr lang="tr-TR" sz="2078" dirty="0">
                <a:solidFill>
                  <a:srgbClr val="39393C"/>
                </a:solidFill>
                <a:latin typeface="Open Sans" pitchFamily="34" charset="0"/>
                <a:ea typeface="Open Sans" pitchFamily="34" charset="-122"/>
                <a:cs typeface="Open Sans" pitchFamily="34" charset="-120"/>
              </a:rPr>
              <a:t>, Numpy vb.</a:t>
            </a:r>
            <a:r>
              <a:rPr lang="en-US" sz="2078" dirty="0">
                <a:solidFill>
                  <a:srgbClr val="39393C"/>
                </a:solidFill>
                <a:latin typeface="Open Sans" pitchFamily="34" charset="0"/>
                <a:ea typeface="Open Sans" pitchFamily="34" charset="-122"/>
                <a:cs typeface="Open Sans" pitchFamily="34" charset="-120"/>
              </a:rPr>
              <a:t> kütüphane</a:t>
            </a:r>
            <a:r>
              <a:rPr lang="tr-TR" sz="2078" dirty="0">
                <a:solidFill>
                  <a:srgbClr val="39393C"/>
                </a:solidFill>
                <a:latin typeface="Open Sans" pitchFamily="34" charset="0"/>
                <a:ea typeface="Open Sans" pitchFamily="34" charset="-122"/>
                <a:cs typeface="Open Sans" pitchFamily="34" charset="-120"/>
              </a:rPr>
              <a:t>leri</a:t>
            </a:r>
            <a:r>
              <a:rPr lang="en-US" sz="2078" dirty="0">
                <a:solidFill>
                  <a:srgbClr val="39393C"/>
                </a:solidFill>
                <a:latin typeface="Open Sans" pitchFamily="34" charset="0"/>
                <a:ea typeface="Open Sans" pitchFamily="34" charset="-122"/>
                <a:cs typeface="Open Sans" pitchFamily="34" charset="-120"/>
              </a:rPr>
              <a:t> kullanarak</a:t>
            </a:r>
            <a:endParaRPr lang="en-US" sz="2078" dirty="0"/>
          </a:p>
        </p:txBody>
      </p:sp>
      <p:sp>
        <p:nvSpPr>
          <p:cNvPr id="2" name="Text 5">
            <a:extLst>
              <a:ext uri="{FF2B5EF4-FFF2-40B4-BE49-F238E27FC236}">
                <a16:creationId xmlns:a16="http://schemas.microsoft.com/office/drawing/2014/main" id="{869AA3D7-8E29-A64F-D9BC-EEA82970CF3C}"/>
              </a:ext>
            </a:extLst>
          </p:cNvPr>
          <p:cNvSpPr/>
          <p:nvPr/>
        </p:nvSpPr>
        <p:spPr>
          <a:xfrm>
            <a:off x="10861494" y="7627869"/>
            <a:ext cx="3812161" cy="422315"/>
          </a:xfrm>
          <a:prstGeom prst="rect">
            <a:avLst/>
          </a:prstGeom>
          <a:noFill/>
          <a:ln/>
        </p:spPr>
        <p:txBody>
          <a:bodyPr wrap="none" rtlCol="0" anchor="t"/>
          <a:lstStyle/>
          <a:p>
            <a:pPr marL="0" indent="0">
              <a:lnSpc>
                <a:spcPts val="3325"/>
              </a:lnSpc>
              <a:buNone/>
            </a:pPr>
            <a:r>
              <a:rPr lang="tr-TR" sz="1400" dirty="0">
                <a:solidFill>
                  <a:srgbClr val="39393C"/>
                </a:solidFill>
                <a:latin typeface="Open Sans" pitchFamily="34" charset="0"/>
                <a:ea typeface="Open Sans" pitchFamily="34" charset="-122"/>
                <a:cs typeface="Open Sans" pitchFamily="34" charset="-120"/>
              </a:rPr>
              <a:t>* Algoritmada kullanılacak olan değişkenler</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2"/>
          <p:cNvSpPr/>
          <p:nvPr/>
        </p:nvSpPr>
        <p:spPr>
          <a:xfrm>
            <a:off x="411480" y="306831"/>
            <a:ext cx="12965430" cy="824746"/>
          </a:xfrm>
          <a:prstGeom prst="rect">
            <a:avLst/>
          </a:prstGeom>
          <a:noFill/>
          <a:ln/>
        </p:spPr>
        <p:txBody>
          <a:bodyPr wrap="none" rtlCol="0" anchor="t"/>
          <a:lstStyle/>
          <a:p>
            <a:pPr marL="0" indent="0">
              <a:lnSpc>
                <a:spcPts val="6494"/>
              </a:lnSpc>
              <a:buNone/>
            </a:pPr>
            <a:r>
              <a:rPr lang="en-US" sz="5195" b="1" dirty="0">
                <a:solidFill>
                  <a:srgbClr val="101014"/>
                </a:solidFill>
                <a:latin typeface="Playfair Display" pitchFamily="34" charset="0"/>
                <a:ea typeface="Playfair Display" pitchFamily="34" charset="-122"/>
                <a:cs typeface="Playfair Display" pitchFamily="34" charset="-120"/>
              </a:rPr>
              <a:t>Veri </a:t>
            </a:r>
            <a:r>
              <a:rPr lang="tr-TR" sz="5195" b="1" dirty="0">
                <a:solidFill>
                  <a:srgbClr val="101014"/>
                </a:solidFill>
                <a:latin typeface="Playfair Display" pitchFamily="34" charset="0"/>
                <a:ea typeface="Playfair Display" pitchFamily="34" charset="-122"/>
                <a:cs typeface="Playfair Display" pitchFamily="34" charset="-120"/>
              </a:rPr>
              <a:t>Seti Hakkında </a:t>
            </a:r>
          </a:p>
          <a:p>
            <a:pPr marL="0" indent="0">
              <a:lnSpc>
                <a:spcPts val="6494"/>
              </a:lnSpc>
              <a:buNone/>
            </a:pPr>
            <a:r>
              <a:rPr lang="tr-TR" sz="4000" b="1" dirty="0">
                <a:solidFill>
                  <a:srgbClr val="101014"/>
                </a:solidFill>
                <a:latin typeface="Playfair Display" pitchFamily="34" charset="0"/>
                <a:ea typeface="Playfair Display" pitchFamily="34" charset="-122"/>
                <a:cs typeface="Playfair Display" pitchFamily="34" charset="-120"/>
              </a:rPr>
              <a:t>flights2015.csv</a:t>
            </a:r>
            <a:endParaRPr lang="en-US" sz="5195" dirty="0"/>
          </a:p>
        </p:txBody>
      </p:sp>
      <p:sp>
        <p:nvSpPr>
          <p:cNvPr id="10" name="Text 7"/>
          <p:cNvSpPr/>
          <p:nvPr/>
        </p:nvSpPr>
        <p:spPr>
          <a:xfrm>
            <a:off x="6739890" y="4417100"/>
            <a:ext cx="3810000" cy="412313"/>
          </a:xfrm>
          <a:prstGeom prst="rect">
            <a:avLst/>
          </a:prstGeom>
          <a:noFill/>
          <a:ln/>
        </p:spPr>
        <p:txBody>
          <a:bodyPr wrap="none" rtlCol="0" anchor="t"/>
          <a:lstStyle/>
          <a:p>
            <a:pPr marL="0" indent="0">
              <a:lnSpc>
                <a:spcPts val="3247"/>
              </a:lnSpc>
              <a:buNone/>
            </a:pPr>
            <a:endParaRPr lang="en-US" sz="2598" dirty="0"/>
          </a:p>
        </p:txBody>
      </p:sp>
      <p:sp>
        <p:nvSpPr>
          <p:cNvPr id="11" name="Text 8"/>
          <p:cNvSpPr/>
          <p:nvPr/>
        </p:nvSpPr>
        <p:spPr>
          <a:xfrm>
            <a:off x="6739890" y="4987766"/>
            <a:ext cx="6637020" cy="844629"/>
          </a:xfrm>
          <a:prstGeom prst="rect">
            <a:avLst/>
          </a:prstGeom>
          <a:noFill/>
          <a:ln/>
        </p:spPr>
        <p:txBody>
          <a:bodyPr wrap="square" rtlCol="0" anchor="t"/>
          <a:lstStyle/>
          <a:p>
            <a:pPr marL="0" indent="0">
              <a:lnSpc>
                <a:spcPts val="3325"/>
              </a:lnSpc>
              <a:buNone/>
            </a:pPr>
            <a:endParaRPr lang="en-US" sz="2078" dirty="0"/>
          </a:p>
        </p:txBody>
      </p:sp>
      <p:pic>
        <p:nvPicPr>
          <p:cNvPr id="3" name="Resim 2" descr="metin, ekran görüntüsü, yazı tipi, beyaz içeren bir resim&#10;&#10;Açıklama otomatik olarak oluşturuldu">
            <a:extLst>
              <a:ext uri="{FF2B5EF4-FFF2-40B4-BE49-F238E27FC236}">
                <a16:creationId xmlns:a16="http://schemas.microsoft.com/office/drawing/2014/main" id="{4639DEE9-9553-8BA0-4A53-F5229A5FE264}"/>
              </a:ext>
            </a:extLst>
          </p:cNvPr>
          <p:cNvPicPr>
            <a:picLocks noChangeAspect="1"/>
          </p:cNvPicPr>
          <p:nvPr/>
        </p:nvPicPr>
        <p:blipFill rotWithShape="1">
          <a:blip r:embed="rId3"/>
          <a:srcRect r="27149"/>
          <a:stretch/>
        </p:blipFill>
        <p:spPr>
          <a:xfrm>
            <a:off x="175461" y="2303100"/>
            <a:ext cx="12965430" cy="5718340"/>
          </a:xfrm>
          <a:prstGeom prst="rect">
            <a:avLst/>
          </a:prstGeom>
        </p:spPr>
      </p:pic>
    </p:spTree>
    <p:extLst>
      <p:ext uri="{BB962C8B-B14F-4D97-AF65-F5344CB8AC3E}">
        <p14:creationId xmlns:p14="http://schemas.microsoft.com/office/powerpoint/2010/main" val="1478831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Shape 1"/>
          <p:cNvSpPr/>
          <p:nvPr/>
        </p:nvSpPr>
        <p:spPr>
          <a:xfrm>
            <a:off x="0" y="0"/>
            <a:ext cx="14630400" cy="8606552"/>
          </a:xfrm>
          <a:prstGeom prst="rect">
            <a:avLst/>
          </a:prstGeom>
          <a:solidFill>
            <a:srgbClr val="F3F3F7"/>
          </a:solidFill>
          <a:ln/>
        </p:spPr>
        <p:txBody>
          <a:bodyPr/>
          <a:lstStyle/>
          <a:p>
            <a:endParaRPr lang="en-GB" noProof="1"/>
          </a:p>
        </p:txBody>
      </p:sp>
      <p:sp>
        <p:nvSpPr>
          <p:cNvPr id="5" name="Text 2"/>
          <p:cNvSpPr/>
          <p:nvPr/>
        </p:nvSpPr>
        <p:spPr>
          <a:xfrm>
            <a:off x="6739889" y="225206"/>
            <a:ext cx="5913120" cy="824746"/>
          </a:xfrm>
          <a:prstGeom prst="rect">
            <a:avLst/>
          </a:prstGeom>
          <a:noFill/>
          <a:ln/>
        </p:spPr>
        <p:txBody>
          <a:bodyPr wrap="none" rtlCol="0" anchor="t"/>
          <a:lstStyle/>
          <a:p>
            <a:pPr marL="0" indent="0">
              <a:lnSpc>
                <a:spcPts val="6494"/>
              </a:lnSpc>
              <a:buNone/>
            </a:pPr>
            <a:r>
              <a:rPr lang="en-US" sz="5195" b="1" dirty="0">
                <a:solidFill>
                  <a:srgbClr val="101014"/>
                </a:solidFill>
                <a:latin typeface="Playfair Display" pitchFamily="34" charset="0"/>
                <a:ea typeface="Playfair Display" pitchFamily="34" charset="-122"/>
                <a:cs typeface="Playfair Display" pitchFamily="34" charset="-120"/>
              </a:rPr>
              <a:t>Veri </a:t>
            </a:r>
            <a:r>
              <a:rPr lang="tr-TR" sz="5195" b="1" dirty="0">
                <a:solidFill>
                  <a:srgbClr val="101014"/>
                </a:solidFill>
                <a:latin typeface="Playfair Display" pitchFamily="34" charset="0"/>
                <a:ea typeface="Playfair Display" pitchFamily="34" charset="-122"/>
                <a:cs typeface="Playfair Display" pitchFamily="34" charset="-120"/>
              </a:rPr>
              <a:t>Görselleştirme</a:t>
            </a:r>
          </a:p>
          <a:p>
            <a:pPr marL="0" indent="0" algn="ctr">
              <a:lnSpc>
                <a:spcPts val="6494"/>
              </a:lnSpc>
              <a:buNone/>
            </a:pPr>
            <a:r>
              <a:rPr lang="tr-TR" sz="3600" b="1" dirty="0">
                <a:solidFill>
                  <a:srgbClr val="101014"/>
                </a:solidFill>
                <a:latin typeface="Playfair Display" pitchFamily="34" charset="0"/>
              </a:rPr>
              <a:t>-Peki ama neden?-</a:t>
            </a:r>
            <a:endParaRPr lang="en-US" sz="3600" dirty="0"/>
          </a:p>
        </p:txBody>
      </p:sp>
      <p:sp>
        <p:nvSpPr>
          <p:cNvPr id="6" name="Shape 3"/>
          <p:cNvSpPr/>
          <p:nvPr/>
        </p:nvSpPr>
        <p:spPr>
          <a:xfrm>
            <a:off x="6735122" y="4114801"/>
            <a:ext cx="7164705" cy="1152366"/>
          </a:xfrm>
          <a:prstGeom prst="roundRect">
            <a:avLst>
              <a:gd name="adj" fmla="val 8150"/>
            </a:avLst>
          </a:prstGeom>
          <a:solidFill>
            <a:srgbClr val="E4E4ED"/>
          </a:solidFill>
          <a:ln/>
        </p:spPr>
        <p:txBody>
          <a:bodyPr/>
          <a:lstStyle/>
          <a:p>
            <a:endParaRPr lang="en-GB" dirty="0"/>
          </a:p>
        </p:txBody>
      </p:sp>
      <p:sp>
        <p:nvSpPr>
          <p:cNvPr id="7" name="Text 4"/>
          <p:cNvSpPr/>
          <p:nvPr/>
        </p:nvSpPr>
        <p:spPr>
          <a:xfrm>
            <a:off x="6998964" y="4114800"/>
            <a:ext cx="3383280" cy="412313"/>
          </a:xfrm>
          <a:prstGeom prst="rect">
            <a:avLst/>
          </a:prstGeom>
          <a:noFill/>
          <a:ln/>
        </p:spPr>
        <p:txBody>
          <a:bodyPr wrap="none" rtlCol="0" anchor="t"/>
          <a:lstStyle/>
          <a:p>
            <a:pPr>
              <a:lnSpc>
                <a:spcPts val="3247"/>
              </a:lnSpc>
            </a:pPr>
            <a:r>
              <a:rPr lang="tr-TR" sz="2000" b="1" dirty="0">
                <a:solidFill>
                  <a:srgbClr val="101014"/>
                </a:solidFill>
                <a:latin typeface="Playfair Display" pitchFamily="34" charset="0"/>
                <a:ea typeface="Playfair Display" pitchFamily="34" charset="-122"/>
                <a:cs typeface="Playfair Display" pitchFamily="34" charset="-120"/>
              </a:rPr>
              <a:t>Aylık ve Saatlik Ortalama Rötar </a:t>
            </a:r>
            <a:endParaRPr lang="en-US" sz="2000" dirty="0"/>
          </a:p>
        </p:txBody>
      </p:sp>
      <p:sp>
        <p:nvSpPr>
          <p:cNvPr id="8" name="Text 5"/>
          <p:cNvSpPr/>
          <p:nvPr/>
        </p:nvSpPr>
        <p:spPr>
          <a:xfrm>
            <a:off x="6998964" y="4527113"/>
            <a:ext cx="6637020" cy="533757"/>
          </a:xfrm>
          <a:prstGeom prst="rect">
            <a:avLst/>
          </a:prstGeom>
          <a:noFill/>
          <a:ln/>
        </p:spPr>
        <p:txBody>
          <a:bodyPr wrap="square" rtlCol="0" anchor="t"/>
          <a:lstStyle/>
          <a:p>
            <a:pPr marL="0" indent="0">
              <a:lnSpc>
                <a:spcPts val="3325"/>
              </a:lnSpc>
              <a:buNone/>
            </a:pPr>
            <a:r>
              <a:rPr lang="en-US" dirty="0">
                <a:solidFill>
                  <a:srgbClr val="39393C"/>
                </a:solidFill>
                <a:latin typeface="Open Sans" pitchFamily="34" charset="0"/>
                <a:ea typeface="Open Sans" pitchFamily="34" charset="-122"/>
                <a:cs typeface="Open Sans" pitchFamily="34" charset="-120"/>
              </a:rPr>
              <a:t>Uçuş rötarlarının zaman içindeki dağılımının incelenmesi</a:t>
            </a:r>
            <a:endParaRPr lang="en-US" dirty="0"/>
          </a:p>
        </p:txBody>
      </p:sp>
      <p:sp>
        <p:nvSpPr>
          <p:cNvPr id="10" name="Text 7"/>
          <p:cNvSpPr/>
          <p:nvPr/>
        </p:nvSpPr>
        <p:spPr>
          <a:xfrm>
            <a:off x="6998964" y="6585466"/>
            <a:ext cx="3810000" cy="412313"/>
          </a:xfrm>
          <a:prstGeom prst="rect">
            <a:avLst/>
          </a:prstGeom>
          <a:noFill/>
          <a:ln/>
        </p:spPr>
        <p:txBody>
          <a:bodyPr wrap="none" rtlCol="0" anchor="t"/>
          <a:lstStyle/>
          <a:p>
            <a:pPr marL="0" indent="0">
              <a:lnSpc>
                <a:spcPts val="3247"/>
              </a:lnSpc>
              <a:buNone/>
            </a:pPr>
            <a:endParaRPr lang="en-US" sz="2598" dirty="0"/>
          </a:p>
        </p:txBody>
      </p:sp>
      <p:sp>
        <p:nvSpPr>
          <p:cNvPr id="11" name="Text 8"/>
          <p:cNvSpPr/>
          <p:nvPr/>
        </p:nvSpPr>
        <p:spPr>
          <a:xfrm>
            <a:off x="6998964" y="7156132"/>
            <a:ext cx="6637020" cy="844629"/>
          </a:xfrm>
          <a:prstGeom prst="rect">
            <a:avLst/>
          </a:prstGeom>
          <a:noFill/>
          <a:ln/>
        </p:spPr>
        <p:txBody>
          <a:bodyPr wrap="square" rtlCol="0" anchor="t"/>
          <a:lstStyle/>
          <a:p>
            <a:pPr marL="0" indent="0">
              <a:lnSpc>
                <a:spcPts val="3325"/>
              </a:lnSpc>
              <a:buNone/>
            </a:pPr>
            <a:endParaRPr lang="en-US" sz="2078" dirty="0"/>
          </a:p>
        </p:txBody>
      </p:sp>
      <p:sp>
        <p:nvSpPr>
          <p:cNvPr id="16" name="Shape 3"/>
          <p:cNvSpPr/>
          <p:nvPr/>
        </p:nvSpPr>
        <p:spPr>
          <a:xfrm>
            <a:off x="6735121" y="5396587"/>
            <a:ext cx="7164705" cy="1152366"/>
          </a:xfrm>
          <a:prstGeom prst="roundRect">
            <a:avLst>
              <a:gd name="adj" fmla="val 8150"/>
            </a:avLst>
          </a:prstGeom>
          <a:solidFill>
            <a:srgbClr val="E4E4ED"/>
          </a:solidFill>
          <a:ln/>
        </p:spPr>
        <p:txBody>
          <a:bodyPr/>
          <a:lstStyle/>
          <a:p>
            <a:endParaRPr lang="en-GB" dirty="0"/>
          </a:p>
        </p:txBody>
      </p:sp>
      <p:sp>
        <p:nvSpPr>
          <p:cNvPr id="17" name="Text 4"/>
          <p:cNvSpPr/>
          <p:nvPr/>
        </p:nvSpPr>
        <p:spPr>
          <a:xfrm>
            <a:off x="6998963" y="5396586"/>
            <a:ext cx="3383280" cy="412313"/>
          </a:xfrm>
          <a:prstGeom prst="rect">
            <a:avLst/>
          </a:prstGeom>
          <a:noFill/>
          <a:ln/>
        </p:spPr>
        <p:txBody>
          <a:bodyPr wrap="none" rtlCol="0" anchor="t"/>
          <a:lstStyle/>
          <a:p>
            <a:pPr>
              <a:lnSpc>
                <a:spcPts val="3247"/>
              </a:lnSpc>
            </a:pPr>
            <a:r>
              <a:rPr lang="en-US" sz="2000" b="1" dirty="0">
                <a:solidFill>
                  <a:srgbClr val="101014"/>
                </a:solidFill>
                <a:latin typeface="Playfair Display" pitchFamily="34" charset="0"/>
                <a:ea typeface="Playfair Display" pitchFamily="34" charset="-122"/>
                <a:cs typeface="Playfair Display" pitchFamily="34" charset="-120"/>
              </a:rPr>
              <a:t>Hava</a:t>
            </a:r>
            <a:r>
              <a:rPr lang="tr-TR" sz="2000" b="1" dirty="0">
                <a:solidFill>
                  <a:srgbClr val="101014"/>
                </a:solidFill>
                <a:latin typeface="Playfair Display" pitchFamily="34" charset="0"/>
                <a:ea typeface="Playfair Display" pitchFamily="34" charset="-122"/>
                <a:cs typeface="Playfair Display" pitchFamily="34" charset="-120"/>
              </a:rPr>
              <a:t>limanı ve Şirketler</a:t>
            </a:r>
            <a:r>
              <a:rPr lang="en-US" sz="2000" b="1" dirty="0">
                <a:solidFill>
                  <a:srgbClr val="101014"/>
                </a:solidFill>
                <a:latin typeface="Playfair Display" pitchFamily="34" charset="0"/>
                <a:ea typeface="Playfair Display" pitchFamily="34" charset="-122"/>
                <a:cs typeface="Playfair Display" pitchFamily="34" charset="-120"/>
              </a:rPr>
              <a:t> </a:t>
            </a:r>
            <a:r>
              <a:rPr lang="tr-TR" sz="2000" b="1" dirty="0">
                <a:solidFill>
                  <a:srgbClr val="101014"/>
                </a:solidFill>
                <a:latin typeface="Playfair Display" pitchFamily="34" charset="0"/>
                <a:ea typeface="Playfair Display" pitchFamily="34" charset="-122"/>
                <a:cs typeface="Playfair Display" pitchFamily="34" charset="-120"/>
              </a:rPr>
              <a:t>B</a:t>
            </a:r>
            <a:r>
              <a:rPr lang="en-US" sz="2000" b="1" dirty="0">
                <a:solidFill>
                  <a:srgbClr val="101014"/>
                </a:solidFill>
                <a:latin typeface="Playfair Display" pitchFamily="34" charset="0"/>
                <a:ea typeface="Playfair Display" pitchFamily="34" charset="-122"/>
                <a:cs typeface="Playfair Display" pitchFamily="34" charset="-120"/>
              </a:rPr>
              <a:t>azında Analiz</a:t>
            </a:r>
            <a:endParaRPr lang="en-US" sz="2000" dirty="0"/>
          </a:p>
        </p:txBody>
      </p:sp>
      <p:sp>
        <p:nvSpPr>
          <p:cNvPr id="18" name="Text 5"/>
          <p:cNvSpPr/>
          <p:nvPr/>
        </p:nvSpPr>
        <p:spPr>
          <a:xfrm>
            <a:off x="6998963" y="5808899"/>
            <a:ext cx="6637020" cy="533757"/>
          </a:xfrm>
          <a:prstGeom prst="rect">
            <a:avLst/>
          </a:prstGeom>
          <a:noFill/>
          <a:ln/>
        </p:spPr>
        <p:txBody>
          <a:bodyPr wrap="square" rtlCol="0" anchor="t"/>
          <a:lstStyle/>
          <a:p>
            <a:pPr>
              <a:lnSpc>
                <a:spcPts val="3325"/>
              </a:lnSpc>
            </a:pPr>
            <a:r>
              <a:rPr lang="tr-TR" dirty="0">
                <a:solidFill>
                  <a:srgbClr val="39393C"/>
                </a:solidFill>
                <a:latin typeface="Open Sans" pitchFamily="34" charset="0"/>
                <a:ea typeface="Open Sans" pitchFamily="34" charset="-122"/>
                <a:cs typeface="Open Sans" pitchFamily="34" charset="-120"/>
              </a:rPr>
              <a:t>Altyapıya göre dağılımın incelenmesi</a:t>
            </a:r>
            <a:endParaRPr lang="en-US" dirty="0"/>
          </a:p>
        </p:txBody>
      </p:sp>
      <p:sp>
        <p:nvSpPr>
          <p:cNvPr id="19" name="Shape 3"/>
          <p:cNvSpPr/>
          <p:nvPr/>
        </p:nvSpPr>
        <p:spPr>
          <a:xfrm>
            <a:off x="6735122" y="6720721"/>
            <a:ext cx="7164705" cy="1152366"/>
          </a:xfrm>
          <a:prstGeom prst="roundRect">
            <a:avLst>
              <a:gd name="adj" fmla="val 8150"/>
            </a:avLst>
          </a:prstGeom>
          <a:solidFill>
            <a:srgbClr val="E4E4ED"/>
          </a:solidFill>
          <a:ln/>
        </p:spPr>
        <p:txBody>
          <a:bodyPr/>
          <a:lstStyle/>
          <a:p>
            <a:endParaRPr lang="en-GB" dirty="0"/>
          </a:p>
        </p:txBody>
      </p:sp>
      <p:sp>
        <p:nvSpPr>
          <p:cNvPr id="20" name="Text 4"/>
          <p:cNvSpPr/>
          <p:nvPr/>
        </p:nvSpPr>
        <p:spPr>
          <a:xfrm>
            <a:off x="7063732" y="6720720"/>
            <a:ext cx="6134593" cy="412313"/>
          </a:xfrm>
          <a:prstGeom prst="rect">
            <a:avLst/>
          </a:prstGeom>
          <a:noFill/>
          <a:ln/>
        </p:spPr>
        <p:txBody>
          <a:bodyPr wrap="none" rtlCol="0" anchor="t"/>
          <a:lstStyle/>
          <a:p>
            <a:pPr marL="0" indent="0">
              <a:lnSpc>
                <a:spcPts val="3247"/>
              </a:lnSpc>
              <a:buNone/>
            </a:pPr>
            <a:endParaRPr lang="en-US" sz="2000" dirty="0"/>
          </a:p>
        </p:txBody>
      </p:sp>
      <p:sp>
        <p:nvSpPr>
          <p:cNvPr id="21" name="Text 5"/>
          <p:cNvSpPr/>
          <p:nvPr/>
        </p:nvSpPr>
        <p:spPr>
          <a:xfrm>
            <a:off x="6998963" y="7235925"/>
            <a:ext cx="6637020" cy="533757"/>
          </a:xfrm>
          <a:prstGeom prst="rect">
            <a:avLst/>
          </a:prstGeom>
          <a:noFill/>
          <a:ln/>
        </p:spPr>
        <p:txBody>
          <a:bodyPr wrap="square" rtlCol="0" anchor="t"/>
          <a:lstStyle/>
          <a:p>
            <a:pPr marL="0" indent="0">
              <a:lnSpc>
                <a:spcPts val="3325"/>
              </a:lnSpc>
              <a:buNone/>
            </a:pPr>
            <a:r>
              <a:rPr lang="tr-TR" dirty="0">
                <a:solidFill>
                  <a:srgbClr val="39393C"/>
                </a:solidFill>
                <a:latin typeface="Open Sans" pitchFamily="34" charset="0"/>
                <a:ea typeface="Open Sans" pitchFamily="34" charset="-122"/>
                <a:cs typeface="Open Sans" pitchFamily="34" charset="-120"/>
              </a:rPr>
              <a:t>Verilerin birbirleriyle olan ilişkilerinin incelenmesi</a:t>
            </a:r>
            <a:endParaRPr lang="en-US" dirty="0"/>
          </a:p>
        </p:txBody>
      </p:sp>
      <p:pic>
        <p:nvPicPr>
          <p:cNvPr id="27" name="Resim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5740400" cy="8606552"/>
          </a:xfrm>
          <a:prstGeom prst="rect">
            <a:avLst/>
          </a:prstGeom>
        </p:spPr>
      </p:pic>
      <p:sp>
        <p:nvSpPr>
          <p:cNvPr id="26" name="Text 4"/>
          <p:cNvSpPr/>
          <p:nvPr/>
        </p:nvSpPr>
        <p:spPr>
          <a:xfrm>
            <a:off x="6864658" y="6789303"/>
            <a:ext cx="3383280" cy="412313"/>
          </a:xfrm>
          <a:prstGeom prst="rect">
            <a:avLst/>
          </a:prstGeom>
          <a:noFill/>
          <a:ln/>
        </p:spPr>
        <p:txBody>
          <a:bodyPr wrap="none" rtlCol="0" anchor="t"/>
          <a:lstStyle/>
          <a:p>
            <a:pPr>
              <a:lnSpc>
                <a:spcPts val="3247"/>
              </a:lnSpc>
            </a:pPr>
            <a:r>
              <a:rPr lang="tr-TR" sz="2000" b="1" dirty="0">
                <a:solidFill>
                  <a:srgbClr val="101014"/>
                </a:solidFill>
                <a:latin typeface="Playfair Display" pitchFamily="34" charset="0"/>
                <a:ea typeface="Playfair Display" pitchFamily="34" charset="-122"/>
                <a:cs typeface="Playfair Display" pitchFamily="34" charset="-120"/>
              </a:rPr>
              <a:t>Korelasyon Analizi</a:t>
            </a:r>
            <a:endParaRPr lang="en-US" sz="2000" dirty="0"/>
          </a:p>
        </p:txBody>
      </p:sp>
      <p:sp>
        <p:nvSpPr>
          <p:cNvPr id="4" name="Text 3">
            <a:extLst>
              <a:ext uri="{FF2B5EF4-FFF2-40B4-BE49-F238E27FC236}">
                <a16:creationId xmlns:a16="http://schemas.microsoft.com/office/drawing/2014/main" id="{CC7CA4A0-755D-A3DA-DBBF-E0F20D7478EB}"/>
              </a:ext>
            </a:extLst>
          </p:cNvPr>
          <p:cNvSpPr/>
          <p:nvPr/>
        </p:nvSpPr>
        <p:spPr>
          <a:xfrm>
            <a:off x="5996038" y="2078355"/>
            <a:ext cx="8634362" cy="1679932"/>
          </a:xfrm>
          <a:prstGeom prst="rect">
            <a:avLst/>
          </a:prstGeom>
          <a:noFill/>
          <a:ln/>
        </p:spPr>
        <p:txBody>
          <a:bodyPr wrap="square" rtlCol="0" anchor="t"/>
          <a:lstStyle/>
          <a:p>
            <a:pPr marL="0" indent="0" algn="just">
              <a:lnSpc>
                <a:spcPts val="3325"/>
              </a:lnSpc>
              <a:buNone/>
            </a:pPr>
            <a:r>
              <a:rPr lang="tr-TR" sz="2000" b="0" i="0" dirty="0">
                <a:solidFill>
                  <a:srgbClr val="161513"/>
                </a:solidFill>
                <a:effectLst/>
                <a:latin typeface="OracleSansVF"/>
              </a:rPr>
              <a:t>Geniş veri setleriyle görsel etkileşim, analizleri kolaylaştırarak yeni iş içgörüleri ortaya çıkarır ve i</a:t>
            </a:r>
            <a:r>
              <a:rPr lang="en-GB" sz="2000" b="0" i="0" dirty="0">
                <a:solidFill>
                  <a:srgbClr val="161513"/>
                </a:solidFill>
                <a:effectLst/>
                <a:latin typeface="OracleSansVF"/>
              </a:rPr>
              <a:t>nsanların </a:t>
            </a:r>
            <a:r>
              <a:rPr lang="tr-TR" sz="2000" b="0" i="0" dirty="0">
                <a:solidFill>
                  <a:srgbClr val="161513"/>
                </a:solidFill>
                <a:effectLst/>
                <a:latin typeface="OracleSansVF"/>
              </a:rPr>
              <a:t>yapılar</a:t>
            </a:r>
            <a:r>
              <a:rPr lang="en-GB" sz="2000" b="0" i="0" dirty="0">
                <a:solidFill>
                  <a:srgbClr val="161513"/>
                </a:solidFill>
                <a:effectLst/>
                <a:latin typeface="OracleSansVF"/>
              </a:rPr>
              <a:t> </a:t>
            </a:r>
            <a:r>
              <a:rPr lang="tr-TR" sz="2000" b="0" i="0" dirty="0">
                <a:solidFill>
                  <a:srgbClr val="161513"/>
                </a:solidFill>
                <a:effectLst/>
                <a:latin typeface="OracleSansVF"/>
              </a:rPr>
              <a:t>ile</a:t>
            </a:r>
            <a:r>
              <a:rPr lang="en-GB" sz="2000" b="0" i="0" dirty="0">
                <a:solidFill>
                  <a:srgbClr val="161513"/>
                </a:solidFill>
                <a:effectLst/>
                <a:latin typeface="OracleSansVF"/>
              </a:rPr>
              <a:t> ilişkileri hızla ve kolayca görüp anlamalarını, yalnızca ham sayılardan oluşan tablolarda fark edilemeyen trendleri tespit etmelerini sağlar. </a:t>
            </a:r>
            <a:endParaRPr lang="tr-TR"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2"/>
          <p:cNvSpPr/>
          <p:nvPr/>
        </p:nvSpPr>
        <p:spPr>
          <a:xfrm>
            <a:off x="826770" y="431960"/>
            <a:ext cx="12965430" cy="824746"/>
          </a:xfrm>
          <a:prstGeom prst="rect">
            <a:avLst/>
          </a:prstGeom>
          <a:noFill/>
          <a:ln/>
        </p:spPr>
        <p:txBody>
          <a:bodyPr wrap="none" rtlCol="0" anchor="t"/>
          <a:lstStyle/>
          <a:p>
            <a:pPr marL="0" indent="0">
              <a:lnSpc>
                <a:spcPts val="6494"/>
              </a:lnSpc>
              <a:buNone/>
            </a:pPr>
            <a:r>
              <a:rPr lang="en-US" sz="5195" b="1" dirty="0">
                <a:solidFill>
                  <a:srgbClr val="101014"/>
                </a:solidFill>
                <a:latin typeface="Playfair Display" pitchFamily="34" charset="0"/>
                <a:ea typeface="Playfair Display" pitchFamily="34" charset="-122"/>
                <a:cs typeface="Playfair Display" pitchFamily="34" charset="-120"/>
              </a:rPr>
              <a:t>Veri Görselleştirme</a:t>
            </a:r>
            <a:r>
              <a:rPr lang="tr-TR" sz="5195" b="1" dirty="0">
                <a:solidFill>
                  <a:srgbClr val="101014"/>
                </a:solidFill>
                <a:latin typeface="Playfair Display" pitchFamily="34" charset="0"/>
                <a:ea typeface="Playfair Display" pitchFamily="34" charset="-122"/>
                <a:cs typeface="Playfair Display" pitchFamily="34" charset="-120"/>
              </a:rPr>
              <a:t> </a:t>
            </a:r>
          </a:p>
          <a:p>
            <a:pPr marL="0" indent="0">
              <a:lnSpc>
                <a:spcPts val="6494"/>
              </a:lnSpc>
              <a:buNone/>
            </a:pPr>
            <a:r>
              <a:rPr lang="tr-TR" sz="3600" b="1" dirty="0">
                <a:solidFill>
                  <a:srgbClr val="101014"/>
                </a:solidFill>
                <a:latin typeface="Playfair Display" pitchFamily="34" charset="0"/>
                <a:ea typeface="Playfair Display" pitchFamily="34" charset="-122"/>
                <a:cs typeface="Playfair Display" pitchFamily="34" charset="-120"/>
              </a:rPr>
              <a:t>– Rötar Histogram-</a:t>
            </a:r>
            <a:endParaRPr lang="en-US" sz="3600" dirty="0"/>
          </a:p>
        </p:txBody>
      </p:sp>
      <p:sp>
        <p:nvSpPr>
          <p:cNvPr id="10" name="Text 7"/>
          <p:cNvSpPr/>
          <p:nvPr/>
        </p:nvSpPr>
        <p:spPr>
          <a:xfrm>
            <a:off x="6739890" y="4417100"/>
            <a:ext cx="3810000" cy="412313"/>
          </a:xfrm>
          <a:prstGeom prst="rect">
            <a:avLst/>
          </a:prstGeom>
          <a:noFill/>
          <a:ln/>
        </p:spPr>
        <p:txBody>
          <a:bodyPr wrap="none" rtlCol="0" anchor="t"/>
          <a:lstStyle/>
          <a:p>
            <a:pPr marL="0" indent="0">
              <a:lnSpc>
                <a:spcPts val="3247"/>
              </a:lnSpc>
              <a:buNone/>
            </a:pPr>
            <a:endParaRPr lang="en-US" sz="2598" dirty="0"/>
          </a:p>
        </p:txBody>
      </p:sp>
      <p:sp>
        <p:nvSpPr>
          <p:cNvPr id="11" name="Text 8"/>
          <p:cNvSpPr/>
          <p:nvPr/>
        </p:nvSpPr>
        <p:spPr>
          <a:xfrm>
            <a:off x="6739890" y="4987766"/>
            <a:ext cx="6637020" cy="844629"/>
          </a:xfrm>
          <a:prstGeom prst="rect">
            <a:avLst/>
          </a:prstGeom>
          <a:noFill/>
          <a:ln/>
        </p:spPr>
        <p:txBody>
          <a:bodyPr wrap="square" rtlCol="0" anchor="t"/>
          <a:lstStyle/>
          <a:p>
            <a:pPr marL="0" indent="0">
              <a:lnSpc>
                <a:spcPts val="3325"/>
              </a:lnSpc>
              <a:buNone/>
            </a:pPr>
            <a:endParaRPr lang="en-US" sz="2078" dirty="0"/>
          </a:p>
        </p:txBody>
      </p:sp>
      <p:pic>
        <p:nvPicPr>
          <p:cNvPr id="8" name="Resim 7"/>
          <p:cNvPicPr>
            <a:picLocks noChangeAspect="1"/>
          </p:cNvPicPr>
          <p:nvPr/>
        </p:nvPicPr>
        <p:blipFill rotWithShape="1">
          <a:blip r:embed="rId3">
            <a:extLst>
              <a:ext uri="{28A0092B-C50C-407E-A947-70E740481C1C}">
                <a14:useLocalDpi xmlns:a14="http://schemas.microsoft.com/office/drawing/2010/main" val="0"/>
              </a:ext>
            </a:extLst>
          </a:blip>
          <a:srcRect r="8367"/>
          <a:stretch/>
        </p:blipFill>
        <p:spPr>
          <a:xfrm>
            <a:off x="3471235" y="1947927"/>
            <a:ext cx="6537309" cy="5350657"/>
          </a:xfrm>
          <a:prstGeom prst="rect">
            <a:avLst/>
          </a:prstGeom>
        </p:spPr>
      </p:pic>
    </p:spTree>
    <p:extLst>
      <p:ext uri="{BB962C8B-B14F-4D97-AF65-F5344CB8AC3E}">
        <p14:creationId xmlns:p14="http://schemas.microsoft.com/office/powerpoint/2010/main" val="2593111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2"/>
          <p:cNvSpPr/>
          <p:nvPr/>
        </p:nvSpPr>
        <p:spPr>
          <a:xfrm>
            <a:off x="826770" y="431960"/>
            <a:ext cx="5913120" cy="824746"/>
          </a:xfrm>
          <a:prstGeom prst="rect">
            <a:avLst/>
          </a:prstGeom>
          <a:noFill/>
          <a:ln/>
        </p:spPr>
        <p:txBody>
          <a:bodyPr wrap="none" rtlCol="0" anchor="t"/>
          <a:lstStyle/>
          <a:p>
            <a:pPr marL="0" indent="0">
              <a:lnSpc>
                <a:spcPts val="6494"/>
              </a:lnSpc>
              <a:buNone/>
            </a:pPr>
            <a:r>
              <a:rPr lang="en-US" sz="5195" b="1" dirty="0">
                <a:solidFill>
                  <a:srgbClr val="101014"/>
                </a:solidFill>
                <a:latin typeface="Playfair Display" pitchFamily="34" charset="0"/>
                <a:ea typeface="Playfair Display" pitchFamily="34" charset="-122"/>
                <a:cs typeface="Playfair Display" pitchFamily="34" charset="-120"/>
              </a:rPr>
              <a:t>Veri Görselleştirme</a:t>
            </a:r>
            <a:r>
              <a:rPr lang="tr-TR" sz="5195" b="1" dirty="0">
                <a:solidFill>
                  <a:srgbClr val="101014"/>
                </a:solidFill>
                <a:latin typeface="Playfair Display" pitchFamily="34" charset="0"/>
                <a:ea typeface="Playfair Display" pitchFamily="34" charset="-122"/>
                <a:cs typeface="Playfair Display" pitchFamily="34" charset="-120"/>
              </a:rPr>
              <a:t> </a:t>
            </a:r>
          </a:p>
          <a:p>
            <a:pPr marL="0" indent="0">
              <a:lnSpc>
                <a:spcPts val="6494"/>
              </a:lnSpc>
              <a:buNone/>
            </a:pPr>
            <a:r>
              <a:rPr lang="tr-TR" sz="3600" b="1" dirty="0">
                <a:solidFill>
                  <a:srgbClr val="101014"/>
                </a:solidFill>
                <a:latin typeface="Playfair Display" pitchFamily="34" charset="0"/>
                <a:ea typeface="Playfair Display" pitchFamily="34" charset="-122"/>
                <a:cs typeface="Playfair Display" pitchFamily="34" charset="-120"/>
              </a:rPr>
              <a:t>- Havaalanı Bazında Rötar Süreleri-</a:t>
            </a:r>
            <a:endParaRPr lang="en-US" sz="3600" dirty="0"/>
          </a:p>
        </p:txBody>
      </p:sp>
      <p:sp>
        <p:nvSpPr>
          <p:cNvPr id="10" name="Text 7"/>
          <p:cNvSpPr/>
          <p:nvPr/>
        </p:nvSpPr>
        <p:spPr>
          <a:xfrm>
            <a:off x="6739890" y="4417100"/>
            <a:ext cx="3810000" cy="412313"/>
          </a:xfrm>
          <a:prstGeom prst="rect">
            <a:avLst/>
          </a:prstGeom>
          <a:noFill/>
          <a:ln/>
        </p:spPr>
        <p:txBody>
          <a:bodyPr wrap="none" rtlCol="0" anchor="t"/>
          <a:lstStyle/>
          <a:p>
            <a:pPr marL="0" indent="0">
              <a:lnSpc>
                <a:spcPts val="3247"/>
              </a:lnSpc>
              <a:buNone/>
            </a:pPr>
            <a:endParaRPr lang="en-US" sz="2598" dirty="0"/>
          </a:p>
        </p:txBody>
      </p:sp>
      <p:sp>
        <p:nvSpPr>
          <p:cNvPr id="11" name="Text 8"/>
          <p:cNvSpPr/>
          <p:nvPr/>
        </p:nvSpPr>
        <p:spPr>
          <a:xfrm>
            <a:off x="6739890" y="4987766"/>
            <a:ext cx="6637020" cy="844629"/>
          </a:xfrm>
          <a:prstGeom prst="rect">
            <a:avLst/>
          </a:prstGeom>
          <a:noFill/>
          <a:ln/>
        </p:spPr>
        <p:txBody>
          <a:bodyPr wrap="square" rtlCol="0" anchor="t"/>
          <a:lstStyle/>
          <a:p>
            <a:pPr marL="0" indent="0">
              <a:lnSpc>
                <a:spcPts val="3325"/>
              </a:lnSpc>
              <a:buNone/>
            </a:pPr>
            <a:endParaRPr lang="en-US" sz="2078" dirty="0"/>
          </a:p>
        </p:txBody>
      </p:sp>
      <p:pic>
        <p:nvPicPr>
          <p:cNvPr id="2" name="Resi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290" y="2215525"/>
            <a:ext cx="10918365" cy="5544482"/>
          </a:xfrm>
          <a:prstGeom prst="rect">
            <a:avLst/>
          </a:prstGeom>
        </p:spPr>
      </p:pic>
      <p:sp>
        <p:nvSpPr>
          <p:cNvPr id="7" name="Text 2"/>
          <p:cNvSpPr/>
          <p:nvPr/>
        </p:nvSpPr>
        <p:spPr>
          <a:xfrm>
            <a:off x="11333655" y="2514920"/>
            <a:ext cx="2018030" cy="824746"/>
          </a:xfrm>
          <a:prstGeom prst="rect">
            <a:avLst/>
          </a:prstGeom>
          <a:noFill/>
          <a:ln/>
        </p:spPr>
        <p:txBody>
          <a:bodyPr wrap="none" rtlCol="0" anchor="t"/>
          <a:lstStyle/>
          <a:p>
            <a:pPr marL="0" indent="0">
              <a:lnSpc>
                <a:spcPts val="6494"/>
              </a:lnSpc>
              <a:buNone/>
            </a:pPr>
            <a:r>
              <a:rPr lang="tr-TR" sz="2800" b="1" dirty="0">
                <a:solidFill>
                  <a:srgbClr val="101014"/>
                </a:solidFill>
                <a:latin typeface="Playfair Display" pitchFamily="34" charset="0"/>
                <a:ea typeface="Playfair Display" pitchFamily="34" charset="-122"/>
                <a:cs typeface="Playfair Display" pitchFamily="34" charset="-120"/>
              </a:rPr>
              <a:t>Min. gecikme</a:t>
            </a:r>
            <a:endParaRPr lang="en-US" sz="2800" dirty="0"/>
          </a:p>
        </p:txBody>
      </p:sp>
      <p:sp>
        <p:nvSpPr>
          <p:cNvPr id="9" name="Text 2"/>
          <p:cNvSpPr/>
          <p:nvPr/>
        </p:nvSpPr>
        <p:spPr>
          <a:xfrm>
            <a:off x="11358880" y="4476336"/>
            <a:ext cx="2018030" cy="824746"/>
          </a:xfrm>
          <a:prstGeom prst="rect">
            <a:avLst/>
          </a:prstGeom>
          <a:noFill/>
          <a:ln/>
        </p:spPr>
        <p:txBody>
          <a:bodyPr wrap="none" rtlCol="0" anchor="t"/>
          <a:lstStyle/>
          <a:p>
            <a:pPr marL="0" indent="0">
              <a:lnSpc>
                <a:spcPts val="6494"/>
              </a:lnSpc>
              <a:buNone/>
            </a:pPr>
            <a:r>
              <a:rPr lang="tr-TR" sz="2800" b="1" dirty="0">
                <a:solidFill>
                  <a:srgbClr val="101014"/>
                </a:solidFill>
                <a:latin typeface="Playfair Display" pitchFamily="34" charset="0"/>
                <a:ea typeface="Playfair Display" pitchFamily="34" charset="-122"/>
                <a:cs typeface="Playfair Display" pitchFamily="34" charset="-120"/>
              </a:rPr>
              <a:t>Max. gecikme</a:t>
            </a:r>
            <a:endParaRPr lang="en-US" sz="2800" dirty="0"/>
          </a:p>
        </p:txBody>
      </p:sp>
      <p:sp>
        <p:nvSpPr>
          <p:cNvPr id="12" name="Text 2"/>
          <p:cNvSpPr/>
          <p:nvPr/>
        </p:nvSpPr>
        <p:spPr>
          <a:xfrm>
            <a:off x="11363960" y="6437752"/>
            <a:ext cx="2018030" cy="824746"/>
          </a:xfrm>
          <a:prstGeom prst="rect">
            <a:avLst/>
          </a:prstGeom>
          <a:noFill/>
          <a:ln/>
        </p:spPr>
        <p:txBody>
          <a:bodyPr wrap="none" rtlCol="0" anchor="t"/>
          <a:lstStyle/>
          <a:p>
            <a:pPr marL="0" indent="0">
              <a:lnSpc>
                <a:spcPts val="6494"/>
              </a:lnSpc>
              <a:buNone/>
            </a:pPr>
            <a:r>
              <a:rPr lang="tr-TR" sz="2800" b="1" dirty="0">
                <a:solidFill>
                  <a:srgbClr val="101014"/>
                </a:solidFill>
                <a:latin typeface="Playfair Display" pitchFamily="34" charset="0"/>
                <a:ea typeface="Playfair Display" pitchFamily="34" charset="-122"/>
                <a:cs typeface="Playfair Display" pitchFamily="34" charset="-120"/>
              </a:rPr>
              <a:t>Ort. gecikme</a:t>
            </a:r>
            <a:endParaRPr lang="en-US" sz="2800" dirty="0"/>
          </a:p>
        </p:txBody>
      </p:sp>
    </p:spTree>
    <p:extLst>
      <p:ext uri="{BB962C8B-B14F-4D97-AF65-F5344CB8AC3E}">
        <p14:creationId xmlns:p14="http://schemas.microsoft.com/office/powerpoint/2010/main" val="13442489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2"/>
          <p:cNvSpPr/>
          <p:nvPr/>
        </p:nvSpPr>
        <p:spPr>
          <a:xfrm>
            <a:off x="634264" y="19587"/>
            <a:ext cx="5913120" cy="824746"/>
          </a:xfrm>
          <a:prstGeom prst="rect">
            <a:avLst/>
          </a:prstGeom>
          <a:noFill/>
          <a:ln/>
        </p:spPr>
        <p:txBody>
          <a:bodyPr wrap="none" rtlCol="0" anchor="t"/>
          <a:lstStyle/>
          <a:p>
            <a:pPr marL="0" indent="0">
              <a:lnSpc>
                <a:spcPts val="6494"/>
              </a:lnSpc>
              <a:buNone/>
            </a:pPr>
            <a:r>
              <a:rPr lang="en-US" sz="5195" b="1" dirty="0">
                <a:solidFill>
                  <a:srgbClr val="101014"/>
                </a:solidFill>
                <a:latin typeface="Playfair Display" pitchFamily="34" charset="0"/>
                <a:ea typeface="Playfair Display" pitchFamily="34" charset="-122"/>
                <a:cs typeface="Playfair Display" pitchFamily="34" charset="-120"/>
              </a:rPr>
              <a:t>Veri Görselleştirme</a:t>
            </a:r>
            <a:r>
              <a:rPr lang="tr-TR" sz="5195" b="1" dirty="0">
                <a:solidFill>
                  <a:srgbClr val="101014"/>
                </a:solidFill>
                <a:latin typeface="Playfair Display" pitchFamily="34" charset="0"/>
                <a:ea typeface="Playfair Display" pitchFamily="34" charset="-122"/>
                <a:cs typeface="Playfair Display" pitchFamily="34" charset="-120"/>
              </a:rPr>
              <a:t> </a:t>
            </a:r>
          </a:p>
          <a:p>
            <a:pPr marL="0" indent="0">
              <a:lnSpc>
                <a:spcPts val="6494"/>
              </a:lnSpc>
              <a:buNone/>
            </a:pPr>
            <a:r>
              <a:rPr lang="tr-TR" sz="3600" b="1" dirty="0">
                <a:solidFill>
                  <a:srgbClr val="101014"/>
                </a:solidFill>
                <a:latin typeface="Playfair Display" pitchFamily="34" charset="0"/>
                <a:ea typeface="Playfair Display" pitchFamily="34" charset="-122"/>
                <a:cs typeface="Playfair Display" pitchFamily="34" charset="-120"/>
              </a:rPr>
              <a:t>– Saatlik ve Aylık Ortalama Rötar- </a:t>
            </a:r>
            <a:endParaRPr lang="en-US" sz="3600" dirty="0"/>
          </a:p>
        </p:txBody>
      </p:sp>
      <p:sp>
        <p:nvSpPr>
          <p:cNvPr id="10" name="Text 7"/>
          <p:cNvSpPr/>
          <p:nvPr/>
        </p:nvSpPr>
        <p:spPr>
          <a:xfrm>
            <a:off x="6739890" y="4417100"/>
            <a:ext cx="3810000" cy="412313"/>
          </a:xfrm>
          <a:prstGeom prst="rect">
            <a:avLst/>
          </a:prstGeom>
          <a:noFill/>
          <a:ln/>
        </p:spPr>
        <p:txBody>
          <a:bodyPr wrap="none" rtlCol="0" anchor="t"/>
          <a:lstStyle/>
          <a:p>
            <a:pPr marL="0" indent="0">
              <a:lnSpc>
                <a:spcPts val="3247"/>
              </a:lnSpc>
              <a:buNone/>
            </a:pPr>
            <a:endParaRPr lang="en-US" sz="2598" dirty="0"/>
          </a:p>
        </p:txBody>
      </p:sp>
      <p:sp>
        <p:nvSpPr>
          <p:cNvPr id="11" name="Text 8"/>
          <p:cNvSpPr/>
          <p:nvPr/>
        </p:nvSpPr>
        <p:spPr>
          <a:xfrm>
            <a:off x="6739890" y="4987766"/>
            <a:ext cx="6637020" cy="844629"/>
          </a:xfrm>
          <a:prstGeom prst="rect">
            <a:avLst/>
          </a:prstGeom>
          <a:noFill/>
          <a:ln/>
        </p:spPr>
        <p:txBody>
          <a:bodyPr wrap="square" rtlCol="0" anchor="t"/>
          <a:lstStyle/>
          <a:p>
            <a:pPr marL="0" indent="0">
              <a:lnSpc>
                <a:spcPts val="3325"/>
              </a:lnSpc>
              <a:buNone/>
            </a:pPr>
            <a:endParaRPr lang="en-US" sz="2078" dirty="0"/>
          </a:p>
        </p:txBody>
      </p:sp>
      <p:pic>
        <p:nvPicPr>
          <p:cNvPr id="4" name="Resim 3" descr="metin, ekran görüntüsü, öykü gelişim çizgisi; kumpas; grafiğini çıkarma, diyagram içeren bir resim&#10;&#10;Açıklama otomatik olarak oluşturuldu">
            <a:extLst>
              <a:ext uri="{FF2B5EF4-FFF2-40B4-BE49-F238E27FC236}">
                <a16:creationId xmlns:a16="http://schemas.microsoft.com/office/drawing/2014/main" id="{91B0B973-67F1-63D7-E6F4-513D19181E09}"/>
              </a:ext>
            </a:extLst>
          </p:cNvPr>
          <p:cNvPicPr>
            <a:picLocks noChangeAspect="1"/>
          </p:cNvPicPr>
          <p:nvPr/>
        </p:nvPicPr>
        <p:blipFill rotWithShape="1">
          <a:blip r:embed="rId3"/>
          <a:srcRect l="6366" t="7541" r="7484"/>
          <a:stretch/>
        </p:blipFill>
        <p:spPr>
          <a:xfrm>
            <a:off x="851579" y="1588664"/>
            <a:ext cx="11007700" cy="6633968"/>
          </a:xfrm>
          <a:prstGeom prst="rect">
            <a:avLst/>
          </a:prstGeom>
        </p:spPr>
      </p:pic>
    </p:spTree>
    <p:extLst>
      <p:ext uri="{BB962C8B-B14F-4D97-AF65-F5344CB8AC3E}">
        <p14:creationId xmlns:p14="http://schemas.microsoft.com/office/powerpoint/2010/main" val="3859724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p:cNvPicPr>
            <a:picLocks noChangeAspect="1"/>
          </p:cNvPicPr>
          <p:nvPr/>
        </p:nvPicPr>
        <p:blipFill rotWithShape="1">
          <a:blip r:embed="rId3">
            <a:extLst>
              <a:ext uri="{28A0092B-C50C-407E-A947-70E740481C1C}">
                <a14:useLocalDpi xmlns:a14="http://schemas.microsoft.com/office/drawing/2010/main" val="0"/>
              </a:ext>
            </a:extLst>
          </a:blip>
          <a:srcRect l="4380" t="6326" r="5872" b="-973"/>
          <a:stretch/>
        </p:blipFill>
        <p:spPr>
          <a:xfrm>
            <a:off x="177800" y="2517616"/>
            <a:ext cx="5207000" cy="4940300"/>
          </a:xfrm>
          <a:prstGeom prst="rect">
            <a:avLst/>
          </a:prstGeom>
        </p:spPr>
      </p:pic>
      <p:sp>
        <p:nvSpPr>
          <p:cNvPr id="5" name="Text 2"/>
          <p:cNvSpPr/>
          <p:nvPr/>
        </p:nvSpPr>
        <p:spPr>
          <a:xfrm>
            <a:off x="509270" y="304960"/>
            <a:ext cx="5913120" cy="824746"/>
          </a:xfrm>
          <a:prstGeom prst="rect">
            <a:avLst/>
          </a:prstGeom>
          <a:noFill/>
          <a:ln/>
        </p:spPr>
        <p:txBody>
          <a:bodyPr wrap="none" rtlCol="0" anchor="t"/>
          <a:lstStyle/>
          <a:p>
            <a:pPr marL="0" indent="0">
              <a:lnSpc>
                <a:spcPts val="6494"/>
              </a:lnSpc>
              <a:buNone/>
            </a:pPr>
            <a:r>
              <a:rPr lang="en-US" sz="5195" b="1" dirty="0">
                <a:solidFill>
                  <a:srgbClr val="101014"/>
                </a:solidFill>
                <a:latin typeface="Playfair Display" pitchFamily="34" charset="0"/>
                <a:ea typeface="Playfair Display" pitchFamily="34" charset="-122"/>
                <a:cs typeface="Playfair Display" pitchFamily="34" charset="-120"/>
              </a:rPr>
              <a:t>Veri Görselleştirme</a:t>
            </a:r>
            <a:r>
              <a:rPr lang="tr-TR" sz="5195" b="1" dirty="0">
                <a:solidFill>
                  <a:srgbClr val="101014"/>
                </a:solidFill>
                <a:latin typeface="Playfair Display" pitchFamily="34" charset="0"/>
                <a:ea typeface="Playfair Display" pitchFamily="34" charset="-122"/>
                <a:cs typeface="Playfair Display" pitchFamily="34" charset="-120"/>
              </a:rPr>
              <a:t> </a:t>
            </a:r>
          </a:p>
          <a:p>
            <a:pPr marL="0" indent="0">
              <a:lnSpc>
                <a:spcPts val="6494"/>
              </a:lnSpc>
              <a:buNone/>
            </a:pPr>
            <a:r>
              <a:rPr lang="tr-TR" sz="3200" b="1" dirty="0">
                <a:solidFill>
                  <a:srgbClr val="101014"/>
                </a:solidFill>
                <a:latin typeface="Playfair Display" pitchFamily="34" charset="0"/>
                <a:ea typeface="Playfair Display" pitchFamily="34" charset="-122"/>
                <a:cs typeface="Playfair Display" pitchFamily="34" charset="-120"/>
              </a:rPr>
              <a:t>–Mesafe ve Rötar Arasındaki İlişki-</a:t>
            </a:r>
            <a:endParaRPr lang="en-US" sz="3200" dirty="0"/>
          </a:p>
        </p:txBody>
      </p:sp>
      <p:sp>
        <p:nvSpPr>
          <p:cNvPr id="10" name="Text 7"/>
          <p:cNvSpPr/>
          <p:nvPr/>
        </p:nvSpPr>
        <p:spPr>
          <a:xfrm>
            <a:off x="6739890" y="4807029"/>
            <a:ext cx="3810000" cy="412313"/>
          </a:xfrm>
          <a:prstGeom prst="rect">
            <a:avLst/>
          </a:prstGeom>
          <a:noFill/>
          <a:ln/>
        </p:spPr>
        <p:txBody>
          <a:bodyPr wrap="none" rtlCol="0" anchor="t"/>
          <a:lstStyle/>
          <a:p>
            <a:pPr marL="0" indent="0">
              <a:lnSpc>
                <a:spcPts val="3247"/>
              </a:lnSpc>
              <a:buNone/>
            </a:pPr>
            <a:endParaRPr lang="en-US" sz="2598" dirty="0"/>
          </a:p>
        </p:txBody>
      </p:sp>
      <p:sp>
        <p:nvSpPr>
          <p:cNvPr id="11" name="Text 8"/>
          <p:cNvSpPr/>
          <p:nvPr/>
        </p:nvSpPr>
        <p:spPr>
          <a:xfrm>
            <a:off x="6739890" y="5377695"/>
            <a:ext cx="6637020" cy="844629"/>
          </a:xfrm>
          <a:prstGeom prst="rect">
            <a:avLst/>
          </a:prstGeom>
          <a:noFill/>
          <a:ln/>
        </p:spPr>
        <p:txBody>
          <a:bodyPr wrap="square" rtlCol="0" anchor="t"/>
          <a:lstStyle/>
          <a:p>
            <a:pPr marL="0" indent="0">
              <a:lnSpc>
                <a:spcPts val="3325"/>
              </a:lnSpc>
              <a:buNone/>
            </a:pPr>
            <a:endParaRPr lang="en-US" sz="2078" dirty="0"/>
          </a:p>
        </p:txBody>
      </p:sp>
      <p:pic>
        <p:nvPicPr>
          <p:cNvPr id="6" name="Resim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1293" y="2517616"/>
            <a:ext cx="8808107" cy="4811593"/>
          </a:xfrm>
          <a:prstGeom prst="rect">
            <a:avLst/>
          </a:prstGeom>
        </p:spPr>
      </p:pic>
    </p:spTree>
    <p:extLst>
      <p:ext uri="{BB962C8B-B14F-4D97-AF65-F5344CB8AC3E}">
        <p14:creationId xmlns:p14="http://schemas.microsoft.com/office/powerpoint/2010/main" val="42708221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888</TotalTime>
  <Words>1045</Words>
  <Application>Microsoft Office PowerPoint</Application>
  <PresentationFormat>Özel</PresentationFormat>
  <Paragraphs>186</Paragraphs>
  <Slides>21</Slides>
  <Notes>21</Notes>
  <HiddenSlides>0</HiddenSlides>
  <MMClips>0</MMClips>
  <ScaleCrop>false</ScaleCrop>
  <HeadingPairs>
    <vt:vector size="6" baseType="variant">
      <vt:variant>
        <vt:lpstr>Kullanılan Yazı Tipleri</vt:lpstr>
      </vt:variant>
      <vt:variant>
        <vt:i4>8</vt:i4>
      </vt:variant>
      <vt:variant>
        <vt:lpstr>Tema</vt:lpstr>
      </vt:variant>
      <vt:variant>
        <vt:i4>1</vt:i4>
      </vt:variant>
      <vt:variant>
        <vt:lpstr>Slayt Başlıkları</vt:lpstr>
      </vt:variant>
      <vt:variant>
        <vt:i4>21</vt:i4>
      </vt:variant>
    </vt:vector>
  </HeadingPairs>
  <TitlesOfParts>
    <vt:vector size="30" baseType="lpstr">
      <vt:lpstr>Arial</vt:lpstr>
      <vt:lpstr>Calibri</vt:lpstr>
      <vt:lpstr>IBM Plex Sans</vt:lpstr>
      <vt:lpstr>Open Sans</vt:lpstr>
      <vt:lpstr>OracleSansVF</vt:lpstr>
      <vt:lpstr>Playfair Display</vt:lpstr>
      <vt:lpstr>Roboto</vt:lpstr>
      <vt:lpstr>Söhne</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Burak Gün</cp:lastModifiedBy>
  <cp:revision>111</cp:revision>
  <dcterms:created xsi:type="dcterms:W3CDTF">2023-12-19T18:30:53Z</dcterms:created>
  <dcterms:modified xsi:type="dcterms:W3CDTF">2023-12-21T17:19:47Z</dcterms:modified>
</cp:coreProperties>
</file>